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6" r:id="rId2"/>
    <p:sldId id="257" r:id="rId3"/>
    <p:sldId id="258" r:id="rId4"/>
    <p:sldId id="259" r:id="rId5"/>
    <p:sldId id="260" r:id="rId6"/>
    <p:sldId id="278" r:id="rId7"/>
    <p:sldId id="261" r:id="rId8"/>
    <p:sldId id="262" r:id="rId9"/>
    <p:sldId id="263" r:id="rId10"/>
    <p:sldId id="265" r:id="rId11"/>
    <p:sldId id="279" r:id="rId12"/>
    <p:sldId id="267" r:id="rId13"/>
    <p:sldId id="268" r:id="rId14"/>
    <p:sldId id="269" r:id="rId15"/>
    <p:sldId id="270" r:id="rId16"/>
    <p:sldId id="271" r:id="rId17"/>
    <p:sldId id="277" r:id="rId18"/>
    <p:sldId id="273" r:id="rId19"/>
    <p:sldId id="274" r:id="rId20"/>
    <p:sldId id="275" r:id="rId21"/>
    <p:sldId id="276" r:id="rId22"/>
  </p:sldIdLst>
  <p:sldSz cx="12192000" cy="6858000"/>
  <p:notesSz cx="6858000" cy="9144000"/>
  <p:embeddedFontLst>
    <p:embeddedFont>
      <p:font typeface="Calibri" panose="020F0502020204030204"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AD47"/>
    <a:srgbClr val="569105"/>
    <a:srgbClr val="92BE21"/>
    <a:srgbClr val="99BD59"/>
    <a:srgbClr val="81A8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63" y="1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40242f3f9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40242f3f9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340242f3f9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40242f3f9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5369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40242f3f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40242f3f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40242f3f9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340242f3f9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40242f3f9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40242f3f9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40242f3f9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340242f3f9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610d71eb7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610d71eb7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40242f3f9_1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40242f3f9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5462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340242f3f9_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340242f3f9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340242f3f9_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340242f3f9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40242f3f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40242f3f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40242f3f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40242f3f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3275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340242f3f9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340242f3f9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40242f3f9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40242f3f9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userDrawn="1">
  <p:cSld name="TITLE">
    <p:spTree>
      <p:nvGrpSpPr>
        <p:cNvPr id="1" name="Shape 1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userDrawn="1">
  <p:cSld name="OBJECT">
    <p:spTree>
      <p:nvGrpSpPr>
        <p:cNvPr id="1" name="Shape 1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2.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2.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15" name="Flowchart: Data 6">
            <a:extLst>
              <a:ext uri="{FF2B5EF4-FFF2-40B4-BE49-F238E27FC236}">
                <a16:creationId xmlns:a16="http://schemas.microsoft.com/office/drawing/2014/main" id="{30411A3F-FA48-454A-9BDA-5D3BC9C14D0D}"/>
              </a:ext>
            </a:extLst>
          </p:cNvPr>
          <p:cNvSpPr/>
          <p:nvPr/>
        </p:nvSpPr>
        <p:spPr>
          <a:xfrm>
            <a:off x="5606176" y="0"/>
            <a:ext cx="6588172" cy="6875941"/>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2000 w 10000"/>
              <a:gd name="connsiteY1" fmla="*/ 0 h 10000"/>
              <a:gd name="connsiteX2" fmla="*/ 10000 w 10000"/>
              <a:gd name="connsiteY2" fmla="*/ 0 h 10000"/>
              <a:gd name="connsiteX3" fmla="*/ 5778 w 10000"/>
              <a:gd name="connsiteY3" fmla="*/ 8609 h 10000"/>
              <a:gd name="connsiteX4" fmla="*/ 0 w 10000"/>
              <a:gd name="connsiteY4" fmla="*/ 10000 h 10000"/>
              <a:gd name="connsiteX0" fmla="*/ 0 w 10000"/>
              <a:gd name="connsiteY0" fmla="*/ 10000 h 10000"/>
              <a:gd name="connsiteX1" fmla="*/ 2000 w 10000"/>
              <a:gd name="connsiteY1" fmla="*/ 0 h 10000"/>
              <a:gd name="connsiteX2" fmla="*/ 10000 w 10000"/>
              <a:gd name="connsiteY2" fmla="*/ 0 h 10000"/>
              <a:gd name="connsiteX3" fmla="*/ 7504 w 10000"/>
              <a:gd name="connsiteY3" fmla="*/ 9536 h 10000"/>
              <a:gd name="connsiteX4" fmla="*/ 0 w 10000"/>
              <a:gd name="connsiteY4" fmla="*/ 10000 h 10000"/>
              <a:gd name="connsiteX0" fmla="*/ 0 w 9948"/>
              <a:gd name="connsiteY0" fmla="*/ 9536 h 9536"/>
              <a:gd name="connsiteX1" fmla="*/ 1948 w 9948"/>
              <a:gd name="connsiteY1" fmla="*/ 0 h 9536"/>
              <a:gd name="connsiteX2" fmla="*/ 9948 w 9948"/>
              <a:gd name="connsiteY2" fmla="*/ 0 h 9536"/>
              <a:gd name="connsiteX3" fmla="*/ 7452 w 9948"/>
              <a:gd name="connsiteY3" fmla="*/ 9536 h 9536"/>
              <a:gd name="connsiteX4" fmla="*/ 0 w 9948"/>
              <a:gd name="connsiteY4" fmla="*/ 9536 h 9536"/>
              <a:gd name="connsiteX0" fmla="*/ 0 w 7491"/>
              <a:gd name="connsiteY0" fmla="*/ 10000 h 10000"/>
              <a:gd name="connsiteX1" fmla="*/ 1958 w 7491"/>
              <a:gd name="connsiteY1" fmla="*/ 0 h 10000"/>
              <a:gd name="connsiteX2" fmla="*/ 5926 w 7491"/>
              <a:gd name="connsiteY2" fmla="*/ 740 h 10000"/>
              <a:gd name="connsiteX3" fmla="*/ 7491 w 7491"/>
              <a:gd name="connsiteY3" fmla="*/ 10000 h 10000"/>
              <a:gd name="connsiteX4" fmla="*/ 0 w 7491"/>
              <a:gd name="connsiteY4" fmla="*/ 10000 h 10000"/>
              <a:gd name="connsiteX0" fmla="*/ 0 w 10000"/>
              <a:gd name="connsiteY0" fmla="*/ 10021 h 10021"/>
              <a:gd name="connsiteX1" fmla="*/ 2614 w 10000"/>
              <a:gd name="connsiteY1" fmla="*/ 21 h 10021"/>
              <a:gd name="connsiteX2" fmla="*/ 9981 w 10000"/>
              <a:gd name="connsiteY2" fmla="*/ 0 h 10021"/>
              <a:gd name="connsiteX3" fmla="*/ 10000 w 10000"/>
              <a:gd name="connsiteY3" fmla="*/ 10021 h 10021"/>
              <a:gd name="connsiteX4" fmla="*/ 0 w 10000"/>
              <a:gd name="connsiteY4" fmla="*/ 10021 h 10021"/>
              <a:gd name="connsiteX0" fmla="*/ 0 w 13509"/>
              <a:gd name="connsiteY0" fmla="*/ 10042 h 10042"/>
              <a:gd name="connsiteX1" fmla="*/ 6123 w 13509"/>
              <a:gd name="connsiteY1" fmla="*/ 21 h 10042"/>
              <a:gd name="connsiteX2" fmla="*/ 13490 w 13509"/>
              <a:gd name="connsiteY2" fmla="*/ 0 h 10042"/>
              <a:gd name="connsiteX3" fmla="*/ 13509 w 13509"/>
              <a:gd name="connsiteY3" fmla="*/ 10021 h 10042"/>
              <a:gd name="connsiteX4" fmla="*/ 0 w 13509"/>
              <a:gd name="connsiteY4" fmla="*/ 10042 h 10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9" h="10042">
                <a:moveTo>
                  <a:pt x="0" y="10042"/>
                </a:moveTo>
                <a:lnTo>
                  <a:pt x="6123" y="21"/>
                </a:lnTo>
                <a:lnTo>
                  <a:pt x="13490" y="0"/>
                </a:lnTo>
                <a:cubicBezTo>
                  <a:pt x="13496" y="3340"/>
                  <a:pt x="13503" y="6681"/>
                  <a:pt x="13509" y="10021"/>
                </a:cubicBezTo>
                <a:lnTo>
                  <a:pt x="0" y="10042"/>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4" name="Google Shape;84;p13"/>
          <p:cNvSpPr txBox="1">
            <a:spLocks noGrp="1"/>
          </p:cNvSpPr>
          <p:nvPr>
            <p:ph type="ctrTitle" idx="4294967295"/>
          </p:nvPr>
        </p:nvSpPr>
        <p:spPr>
          <a:xfrm>
            <a:off x="554454" y="1191812"/>
            <a:ext cx="6365577" cy="250951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4800"/>
              <a:buFont typeface="Calibri"/>
              <a:buNone/>
            </a:pPr>
            <a:r>
              <a:rPr lang="en-US" sz="3200" b="1" dirty="0">
                <a:solidFill>
                  <a:srgbClr val="569105"/>
                </a:solidFill>
                <a:latin typeface="Azo Sans" panose="02000000000000000000" pitchFamily="50" charset="0"/>
              </a:rPr>
              <a:t>Analysis of Orkney Energy Production and Consumption &amp; DR Suggestions for the Utilization of Curtailed Energy</a:t>
            </a:r>
            <a:endParaRPr sz="3200" dirty="0">
              <a:solidFill>
                <a:srgbClr val="569105"/>
              </a:solidFill>
              <a:latin typeface="Azo Sans" panose="02000000000000000000" pitchFamily="50" charset="0"/>
            </a:endParaRPr>
          </a:p>
        </p:txBody>
      </p:sp>
      <p:sp>
        <p:nvSpPr>
          <p:cNvPr id="85" name="Google Shape;85;p13"/>
          <p:cNvSpPr txBox="1">
            <a:spLocks noGrp="1"/>
          </p:cNvSpPr>
          <p:nvPr>
            <p:ph type="subTitle" idx="4294967295"/>
          </p:nvPr>
        </p:nvSpPr>
        <p:spPr>
          <a:xfrm>
            <a:off x="484315" y="4838307"/>
            <a:ext cx="4698817" cy="1655762"/>
          </a:xfrm>
          <a:prstGeom prst="rect">
            <a:avLst/>
          </a:prstGeom>
          <a:noFill/>
          <a:ln>
            <a:noFill/>
          </a:ln>
        </p:spPr>
        <p:txBody>
          <a:bodyPr spcFirstLastPara="1" wrap="square" lIns="91425" tIns="45700" rIns="91425" bIns="45700" anchor="t" anchorCtr="0">
            <a:noAutofit/>
          </a:bodyPr>
          <a:lstStyle/>
          <a:p>
            <a:pPr marL="342900" indent="-285750" algn="just">
              <a:lnSpc>
                <a:spcPct val="150000"/>
              </a:lnSpc>
              <a:buClr>
                <a:srgbClr val="99BD59"/>
              </a:buClr>
              <a:buSzPts val="2220"/>
              <a:buFont typeface="Wingdings" panose="05000000000000000000" pitchFamily="2" charset="2"/>
              <a:buChar char="§"/>
            </a:pPr>
            <a:r>
              <a:rPr lang="en-US" sz="1600" spc="300" dirty="0">
                <a:solidFill>
                  <a:srgbClr val="569105"/>
                </a:solidFill>
                <a:latin typeface="Azo Sans" panose="02000000000000000000" pitchFamily="50" charset="0"/>
                <a:sym typeface="Barlow SemiBold"/>
              </a:rPr>
              <a:t>Yitong Liu | 01625757</a:t>
            </a:r>
            <a:endParaRPr sz="1600" spc="300" dirty="0">
              <a:solidFill>
                <a:srgbClr val="569105"/>
              </a:solidFill>
              <a:latin typeface="Azo Sans" panose="02000000000000000000" pitchFamily="50" charset="0"/>
            </a:endParaRPr>
          </a:p>
          <a:p>
            <a:pPr marL="342900" lvl="0" indent="-285750" algn="just">
              <a:lnSpc>
                <a:spcPct val="150000"/>
              </a:lnSpc>
              <a:buClr>
                <a:srgbClr val="99BD59"/>
              </a:buClr>
              <a:buSzPts val="2220"/>
              <a:buFont typeface="Wingdings" panose="05000000000000000000" pitchFamily="2" charset="2"/>
              <a:buChar char="§"/>
            </a:pPr>
            <a:r>
              <a:rPr lang="en-US" sz="1600" spc="300" dirty="0">
                <a:solidFill>
                  <a:srgbClr val="569105"/>
                </a:solidFill>
                <a:latin typeface="Azo Sans" panose="02000000000000000000" pitchFamily="50" charset="0"/>
                <a:sym typeface="Barlow SemiBold"/>
              </a:rPr>
              <a:t>Faiz Fablillah | 01525542</a:t>
            </a:r>
            <a:endParaRPr sz="1600" spc="300" dirty="0">
              <a:solidFill>
                <a:srgbClr val="569105"/>
              </a:solidFill>
              <a:latin typeface="Azo Sans" panose="02000000000000000000" pitchFamily="50" charset="0"/>
            </a:endParaRPr>
          </a:p>
          <a:p>
            <a:pPr marL="342900" lvl="0" indent="-285750" algn="just">
              <a:lnSpc>
                <a:spcPct val="150000"/>
              </a:lnSpc>
              <a:buClr>
                <a:srgbClr val="99BD59"/>
              </a:buClr>
              <a:buSzPts val="2220"/>
              <a:buFont typeface="Wingdings" panose="05000000000000000000" pitchFamily="2" charset="2"/>
              <a:buChar char="§"/>
            </a:pPr>
            <a:r>
              <a:rPr lang="en-US" sz="1600" spc="300" dirty="0">
                <a:solidFill>
                  <a:srgbClr val="569105"/>
                </a:solidFill>
                <a:latin typeface="Azo Sans" panose="02000000000000000000" pitchFamily="50" charset="0"/>
                <a:sym typeface="Barlow SemiBold"/>
              </a:rPr>
              <a:t>Mingming Zhu | 01548939</a:t>
            </a:r>
            <a:endParaRPr sz="1600" spc="300" dirty="0">
              <a:solidFill>
                <a:srgbClr val="569105"/>
              </a:solidFill>
              <a:latin typeface="Azo Sans" panose="02000000000000000000" pitchFamily="50" charset="0"/>
            </a:endParaRPr>
          </a:p>
          <a:p>
            <a:pPr marL="342900" lvl="0" indent="-285750" algn="just">
              <a:lnSpc>
                <a:spcPct val="150000"/>
              </a:lnSpc>
              <a:buClr>
                <a:srgbClr val="99BD59"/>
              </a:buClr>
              <a:buSzPts val="2220"/>
              <a:buFont typeface="Wingdings" panose="05000000000000000000" pitchFamily="2" charset="2"/>
              <a:buChar char="§"/>
            </a:pPr>
            <a:r>
              <a:rPr lang="en-US" sz="1600" spc="300" dirty="0">
                <a:solidFill>
                  <a:srgbClr val="569105"/>
                </a:solidFill>
                <a:latin typeface="Azo Sans" panose="02000000000000000000" pitchFamily="50" charset="0"/>
                <a:sym typeface="Barlow SemiBold"/>
              </a:rPr>
              <a:t>Isabella Li | 01547310</a:t>
            </a:r>
            <a:endParaRPr sz="1600" spc="300" dirty="0">
              <a:solidFill>
                <a:srgbClr val="569105"/>
              </a:solidFill>
              <a:latin typeface="Azo Sans" panose="02000000000000000000" pitchFamily="50" charset="0"/>
            </a:endParaRPr>
          </a:p>
        </p:txBody>
      </p:sp>
      <p:sp>
        <p:nvSpPr>
          <p:cNvPr id="86" name="Google Shape;86;p13"/>
          <p:cNvSpPr txBox="1"/>
          <p:nvPr/>
        </p:nvSpPr>
        <p:spPr>
          <a:xfrm>
            <a:off x="554454" y="4352750"/>
            <a:ext cx="3599421" cy="369332"/>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n-US" sz="1800" b="1" spc="300" dirty="0">
                <a:solidFill>
                  <a:srgbClr val="569105"/>
                </a:solidFill>
                <a:latin typeface="Azo Sans" panose="02000000000000000000" pitchFamily="50" charset="0"/>
                <a:sym typeface="Barlow SemiBold"/>
              </a:rPr>
              <a:t>Members of Group 4:</a:t>
            </a:r>
            <a:endParaRPr sz="1800" b="1" spc="300" dirty="0">
              <a:solidFill>
                <a:srgbClr val="569105"/>
              </a:solidFill>
              <a:latin typeface="Azo Sans" panose="02000000000000000000" pitchFamily="50" charset="0"/>
            </a:endParaRPr>
          </a:p>
        </p:txBody>
      </p:sp>
      <p:grpSp>
        <p:nvGrpSpPr>
          <p:cNvPr id="9" name="Group 8">
            <a:extLst>
              <a:ext uri="{FF2B5EF4-FFF2-40B4-BE49-F238E27FC236}">
                <a16:creationId xmlns:a16="http://schemas.microsoft.com/office/drawing/2014/main" id="{8187535D-B2C4-48ED-9CB9-38BD09462CDB}"/>
              </a:ext>
            </a:extLst>
          </p:cNvPr>
          <p:cNvGrpSpPr/>
          <p:nvPr/>
        </p:nvGrpSpPr>
        <p:grpSpPr>
          <a:xfrm>
            <a:off x="135017" y="147977"/>
            <a:ext cx="10687050" cy="392408"/>
            <a:chOff x="1" y="6469855"/>
            <a:chExt cx="10687050" cy="392408"/>
          </a:xfrm>
        </p:grpSpPr>
        <p:sp>
          <p:nvSpPr>
            <p:cNvPr id="10" name="Rectangle 3">
              <a:extLst>
                <a:ext uri="{FF2B5EF4-FFF2-40B4-BE49-F238E27FC236}">
                  <a16:creationId xmlns:a16="http://schemas.microsoft.com/office/drawing/2014/main" id="{8D1513F9-D82B-4FDA-84E1-DD76775651E4}"/>
                </a:ext>
              </a:extLst>
            </p:cNvPr>
            <p:cNvSpPr/>
            <p:nvPr/>
          </p:nvSpPr>
          <p:spPr>
            <a:xfrm>
              <a:off x="211292" y="6477000"/>
              <a:ext cx="10376974" cy="381000"/>
            </a:xfrm>
            <a:custGeom>
              <a:avLst/>
              <a:gdLst>
                <a:gd name="connsiteX0" fmla="*/ 0 w 10687050"/>
                <a:gd name="connsiteY0" fmla="*/ 0 h 923925"/>
                <a:gd name="connsiteX1" fmla="*/ 10687050 w 10687050"/>
                <a:gd name="connsiteY1" fmla="*/ 0 h 923925"/>
                <a:gd name="connsiteX2" fmla="*/ 10687050 w 10687050"/>
                <a:gd name="connsiteY2" fmla="*/ 923925 h 923925"/>
                <a:gd name="connsiteX3" fmla="*/ 0 w 10687050"/>
                <a:gd name="connsiteY3" fmla="*/ 923925 h 923925"/>
                <a:gd name="connsiteX4" fmla="*/ 0 w 10687050"/>
                <a:gd name="connsiteY4" fmla="*/ 0 h 923925"/>
                <a:gd name="connsiteX0" fmla="*/ 0 w 10687050"/>
                <a:gd name="connsiteY0" fmla="*/ 0 h 923925"/>
                <a:gd name="connsiteX1" fmla="*/ 10687050 w 10687050"/>
                <a:gd name="connsiteY1" fmla="*/ 0 h 923925"/>
                <a:gd name="connsiteX2" fmla="*/ 10687050 w 10687050"/>
                <a:gd name="connsiteY2" fmla="*/ 923925 h 923925"/>
                <a:gd name="connsiteX3" fmla="*/ 0 w 10687050"/>
                <a:gd name="connsiteY3" fmla="*/ 923925 h 923925"/>
                <a:gd name="connsiteX4" fmla="*/ 0 w 10687050"/>
                <a:gd name="connsiteY4" fmla="*/ 0 h 923925"/>
                <a:gd name="connsiteX0" fmla="*/ 0 w 10687050"/>
                <a:gd name="connsiteY0" fmla="*/ 0 h 933450"/>
                <a:gd name="connsiteX1" fmla="*/ 10687050 w 10687050"/>
                <a:gd name="connsiteY1" fmla="*/ 0 h 933450"/>
                <a:gd name="connsiteX2" fmla="*/ 10182225 w 10687050"/>
                <a:gd name="connsiteY2" fmla="*/ 933450 h 933450"/>
                <a:gd name="connsiteX3" fmla="*/ 0 w 10687050"/>
                <a:gd name="connsiteY3" fmla="*/ 923925 h 933450"/>
                <a:gd name="connsiteX4" fmla="*/ 0 w 10687050"/>
                <a:gd name="connsiteY4" fmla="*/ 0 h 933450"/>
                <a:gd name="connsiteX0" fmla="*/ 523875 w 10687050"/>
                <a:gd name="connsiteY0" fmla="*/ 13727 h 933450"/>
                <a:gd name="connsiteX1" fmla="*/ 10687050 w 10687050"/>
                <a:gd name="connsiteY1" fmla="*/ 0 h 933450"/>
                <a:gd name="connsiteX2" fmla="*/ 10182225 w 10687050"/>
                <a:gd name="connsiteY2" fmla="*/ 933450 h 933450"/>
                <a:gd name="connsiteX3" fmla="*/ 0 w 10687050"/>
                <a:gd name="connsiteY3" fmla="*/ 923925 h 933450"/>
                <a:gd name="connsiteX4" fmla="*/ 523875 w 10687050"/>
                <a:gd name="connsiteY4" fmla="*/ 13727 h 933450"/>
                <a:gd name="connsiteX0" fmla="*/ 295275 w 10687050"/>
                <a:gd name="connsiteY0" fmla="*/ 398089 h 933450"/>
                <a:gd name="connsiteX1" fmla="*/ 10687050 w 10687050"/>
                <a:gd name="connsiteY1" fmla="*/ 0 h 933450"/>
                <a:gd name="connsiteX2" fmla="*/ 10182225 w 10687050"/>
                <a:gd name="connsiteY2" fmla="*/ 933450 h 933450"/>
                <a:gd name="connsiteX3" fmla="*/ 0 w 10687050"/>
                <a:gd name="connsiteY3" fmla="*/ 923925 h 933450"/>
                <a:gd name="connsiteX4" fmla="*/ 295275 w 10687050"/>
                <a:gd name="connsiteY4" fmla="*/ 398089 h 933450"/>
                <a:gd name="connsiteX0" fmla="*/ 295275 w 10467975"/>
                <a:gd name="connsiteY0" fmla="*/ 0 h 535361"/>
                <a:gd name="connsiteX1" fmla="*/ 10467975 w 10467975"/>
                <a:gd name="connsiteY1" fmla="*/ 27454 h 535361"/>
                <a:gd name="connsiteX2" fmla="*/ 10182225 w 10467975"/>
                <a:gd name="connsiteY2" fmla="*/ 535361 h 535361"/>
                <a:gd name="connsiteX3" fmla="*/ 0 w 10467975"/>
                <a:gd name="connsiteY3" fmla="*/ 525836 h 535361"/>
                <a:gd name="connsiteX4" fmla="*/ 295275 w 10467975"/>
                <a:gd name="connsiteY4" fmla="*/ 0 h 535361"/>
                <a:gd name="connsiteX0" fmla="*/ 295275 w 10506075"/>
                <a:gd name="connsiteY0" fmla="*/ 13727 h 549088"/>
                <a:gd name="connsiteX1" fmla="*/ 10506075 w 10506075"/>
                <a:gd name="connsiteY1" fmla="*/ 0 h 549088"/>
                <a:gd name="connsiteX2" fmla="*/ 10182225 w 10506075"/>
                <a:gd name="connsiteY2" fmla="*/ 549088 h 549088"/>
                <a:gd name="connsiteX3" fmla="*/ 0 w 10506075"/>
                <a:gd name="connsiteY3" fmla="*/ 539563 h 549088"/>
                <a:gd name="connsiteX4" fmla="*/ 295275 w 10506075"/>
                <a:gd name="connsiteY4" fmla="*/ 13727 h 549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6075" h="549088">
                  <a:moveTo>
                    <a:pt x="295275" y="13727"/>
                  </a:moveTo>
                  <a:lnTo>
                    <a:pt x="10506075" y="0"/>
                  </a:lnTo>
                  <a:lnTo>
                    <a:pt x="10182225" y="549088"/>
                  </a:lnTo>
                  <a:lnTo>
                    <a:pt x="0" y="539563"/>
                  </a:lnTo>
                  <a:lnTo>
                    <a:pt x="295275" y="13727"/>
                  </a:lnTo>
                  <a:close/>
                </a:path>
              </a:pathLst>
            </a:custGeom>
            <a:solidFill>
              <a:srgbClr val="92B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3">
              <a:extLst>
                <a:ext uri="{FF2B5EF4-FFF2-40B4-BE49-F238E27FC236}">
                  <a16:creationId xmlns:a16="http://schemas.microsoft.com/office/drawing/2014/main" id="{10DBE77B-0D34-491D-AF7A-BBE55DE7CAFB}"/>
                </a:ext>
              </a:extLst>
            </p:cNvPr>
            <p:cNvSpPr/>
            <p:nvPr/>
          </p:nvSpPr>
          <p:spPr>
            <a:xfrm>
              <a:off x="10267613" y="6474084"/>
              <a:ext cx="419438" cy="388144"/>
            </a:xfrm>
            <a:custGeom>
              <a:avLst/>
              <a:gdLst>
                <a:gd name="connsiteX0" fmla="*/ 0 w 10687050"/>
                <a:gd name="connsiteY0" fmla="*/ 0 h 923925"/>
                <a:gd name="connsiteX1" fmla="*/ 10687050 w 10687050"/>
                <a:gd name="connsiteY1" fmla="*/ 0 h 923925"/>
                <a:gd name="connsiteX2" fmla="*/ 10687050 w 10687050"/>
                <a:gd name="connsiteY2" fmla="*/ 923925 h 923925"/>
                <a:gd name="connsiteX3" fmla="*/ 0 w 10687050"/>
                <a:gd name="connsiteY3" fmla="*/ 923925 h 923925"/>
                <a:gd name="connsiteX4" fmla="*/ 0 w 10687050"/>
                <a:gd name="connsiteY4" fmla="*/ 0 h 923925"/>
                <a:gd name="connsiteX0" fmla="*/ 0 w 10687050"/>
                <a:gd name="connsiteY0" fmla="*/ 0 h 923925"/>
                <a:gd name="connsiteX1" fmla="*/ 10687050 w 10687050"/>
                <a:gd name="connsiteY1" fmla="*/ 0 h 923925"/>
                <a:gd name="connsiteX2" fmla="*/ 10687050 w 10687050"/>
                <a:gd name="connsiteY2" fmla="*/ 923925 h 923925"/>
                <a:gd name="connsiteX3" fmla="*/ 0 w 10687050"/>
                <a:gd name="connsiteY3" fmla="*/ 923925 h 923925"/>
                <a:gd name="connsiteX4" fmla="*/ 0 w 10687050"/>
                <a:gd name="connsiteY4" fmla="*/ 0 h 923925"/>
                <a:gd name="connsiteX0" fmla="*/ 0 w 10687050"/>
                <a:gd name="connsiteY0" fmla="*/ 0 h 933450"/>
                <a:gd name="connsiteX1" fmla="*/ 10687050 w 10687050"/>
                <a:gd name="connsiteY1" fmla="*/ 0 h 933450"/>
                <a:gd name="connsiteX2" fmla="*/ 10182225 w 10687050"/>
                <a:gd name="connsiteY2" fmla="*/ 933450 h 933450"/>
                <a:gd name="connsiteX3" fmla="*/ 0 w 10687050"/>
                <a:gd name="connsiteY3" fmla="*/ 923925 h 933450"/>
                <a:gd name="connsiteX4" fmla="*/ 0 w 10687050"/>
                <a:gd name="connsiteY4" fmla="*/ 0 h 933450"/>
                <a:gd name="connsiteX0" fmla="*/ 523875 w 10687050"/>
                <a:gd name="connsiteY0" fmla="*/ 13727 h 933450"/>
                <a:gd name="connsiteX1" fmla="*/ 10687050 w 10687050"/>
                <a:gd name="connsiteY1" fmla="*/ 0 h 933450"/>
                <a:gd name="connsiteX2" fmla="*/ 10182225 w 10687050"/>
                <a:gd name="connsiteY2" fmla="*/ 933450 h 933450"/>
                <a:gd name="connsiteX3" fmla="*/ 0 w 10687050"/>
                <a:gd name="connsiteY3" fmla="*/ 923925 h 933450"/>
                <a:gd name="connsiteX4" fmla="*/ 523875 w 10687050"/>
                <a:gd name="connsiteY4" fmla="*/ 13727 h 933450"/>
                <a:gd name="connsiteX0" fmla="*/ 295275 w 10687050"/>
                <a:gd name="connsiteY0" fmla="*/ 398089 h 933450"/>
                <a:gd name="connsiteX1" fmla="*/ 10687050 w 10687050"/>
                <a:gd name="connsiteY1" fmla="*/ 0 h 933450"/>
                <a:gd name="connsiteX2" fmla="*/ 10182225 w 10687050"/>
                <a:gd name="connsiteY2" fmla="*/ 933450 h 933450"/>
                <a:gd name="connsiteX3" fmla="*/ 0 w 10687050"/>
                <a:gd name="connsiteY3" fmla="*/ 923925 h 933450"/>
                <a:gd name="connsiteX4" fmla="*/ 295275 w 10687050"/>
                <a:gd name="connsiteY4" fmla="*/ 398089 h 933450"/>
                <a:gd name="connsiteX0" fmla="*/ 295275 w 10467975"/>
                <a:gd name="connsiteY0" fmla="*/ 0 h 535361"/>
                <a:gd name="connsiteX1" fmla="*/ 10467975 w 10467975"/>
                <a:gd name="connsiteY1" fmla="*/ 27454 h 535361"/>
                <a:gd name="connsiteX2" fmla="*/ 10182225 w 10467975"/>
                <a:gd name="connsiteY2" fmla="*/ 535361 h 535361"/>
                <a:gd name="connsiteX3" fmla="*/ 0 w 10467975"/>
                <a:gd name="connsiteY3" fmla="*/ 525836 h 535361"/>
                <a:gd name="connsiteX4" fmla="*/ 295275 w 10467975"/>
                <a:gd name="connsiteY4" fmla="*/ 0 h 535361"/>
                <a:gd name="connsiteX0" fmla="*/ 295275 w 10506075"/>
                <a:gd name="connsiteY0" fmla="*/ 13727 h 549088"/>
                <a:gd name="connsiteX1" fmla="*/ 10506075 w 10506075"/>
                <a:gd name="connsiteY1" fmla="*/ 0 h 549088"/>
                <a:gd name="connsiteX2" fmla="*/ 10182225 w 10506075"/>
                <a:gd name="connsiteY2" fmla="*/ 549088 h 549088"/>
                <a:gd name="connsiteX3" fmla="*/ 0 w 10506075"/>
                <a:gd name="connsiteY3" fmla="*/ 539563 h 549088"/>
                <a:gd name="connsiteX4" fmla="*/ 295275 w 10506075"/>
                <a:gd name="connsiteY4" fmla="*/ 13727 h 549088"/>
                <a:gd name="connsiteX0" fmla="*/ 295275 w 10506075"/>
                <a:gd name="connsiteY0" fmla="*/ 13727 h 549088"/>
                <a:gd name="connsiteX1" fmla="*/ 10506075 w 10506075"/>
                <a:gd name="connsiteY1" fmla="*/ 0 h 549088"/>
                <a:gd name="connsiteX2" fmla="*/ 10182225 w 10506075"/>
                <a:gd name="connsiteY2" fmla="*/ 549088 h 549088"/>
                <a:gd name="connsiteX3" fmla="*/ 0 w 10506075"/>
                <a:gd name="connsiteY3" fmla="*/ 539563 h 549088"/>
                <a:gd name="connsiteX4" fmla="*/ 295275 w 10506075"/>
                <a:gd name="connsiteY4" fmla="*/ 13727 h 549088"/>
                <a:gd name="connsiteX0" fmla="*/ 295275 w 10506075"/>
                <a:gd name="connsiteY0" fmla="*/ 13727 h 549088"/>
                <a:gd name="connsiteX1" fmla="*/ 10506075 w 10506075"/>
                <a:gd name="connsiteY1" fmla="*/ 0 h 549088"/>
                <a:gd name="connsiteX2" fmla="*/ 10182225 w 10506075"/>
                <a:gd name="connsiteY2" fmla="*/ 549088 h 549088"/>
                <a:gd name="connsiteX3" fmla="*/ 0 w 10506075"/>
                <a:gd name="connsiteY3" fmla="*/ 539563 h 549088"/>
                <a:gd name="connsiteX4" fmla="*/ 295275 w 10506075"/>
                <a:gd name="connsiteY4" fmla="*/ 13727 h 549088"/>
                <a:gd name="connsiteX0" fmla="*/ 295275 w 10506075"/>
                <a:gd name="connsiteY0" fmla="*/ 13727 h 539563"/>
                <a:gd name="connsiteX1" fmla="*/ 10506075 w 10506075"/>
                <a:gd name="connsiteY1" fmla="*/ 0 h 539563"/>
                <a:gd name="connsiteX2" fmla="*/ 381000 w 10506075"/>
                <a:gd name="connsiteY2" fmla="*/ 535361 h 539563"/>
                <a:gd name="connsiteX3" fmla="*/ 0 w 10506075"/>
                <a:gd name="connsiteY3" fmla="*/ 539563 h 539563"/>
                <a:gd name="connsiteX4" fmla="*/ 295275 w 10506075"/>
                <a:gd name="connsiteY4" fmla="*/ 13727 h 539563"/>
                <a:gd name="connsiteX0" fmla="*/ 295275 w 657225"/>
                <a:gd name="connsiteY0" fmla="*/ 0 h 525836"/>
                <a:gd name="connsiteX1" fmla="*/ 657225 w 657225"/>
                <a:gd name="connsiteY1" fmla="*/ 13727 h 525836"/>
                <a:gd name="connsiteX2" fmla="*/ 381000 w 657225"/>
                <a:gd name="connsiteY2" fmla="*/ 521634 h 525836"/>
                <a:gd name="connsiteX3" fmla="*/ 0 w 657225"/>
                <a:gd name="connsiteY3" fmla="*/ 525836 h 525836"/>
                <a:gd name="connsiteX4" fmla="*/ 295275 w 657225"/>
                <a:gd name="connsiteY4" fmla="*/ 0 h 525836"/>
                <a:gd name="connsiteX0" fmla="*/ 295275 w 673100"/>
                <a:gd name="connsiteY0" fmla="*/ 0 h 525836"/>
                <a:gd name="connsiteX1" fmla="*/ 673100 w 673100"/>
                <a:gd name="connsiteY1" fmla="*/ 0 h 525836"/>
                <a:gd name="connsiteX2" fmla="*/ 381000 w 673100"/>
                <a:gd name="connsiteY2" fmla="*/ 521634 h 525836"/>
                <a:gd name="connsiteX3" fmla="*/ 0 w 673100"/>
                <a:gd name="connsiteY3" fmla="*/ 525836 h 525836"/>
                <a:gd name="connsiteX4" fmla="*/ 295275 w 673100"/>
                <a:gd name="connsiteY4" fmla="*/ 0 h 525836"/>
                <a:gd name="connsiteX0" fmla="*/ 295275 w 412750"/>
                <a:gd name="connsiteY0" fmla="*/ 0 h 525836"/>
                <a:gd name="connsiteX1" fmla="*/ 412750 w 412750"/>
                <a:gd name="connsiteY1" fmla="*/ 0 h 525836"/>
                <a:gd name="connsiteX2" fmla="*/ 381000 w 412750"/>
                <a:gd name="connsiteY2" fmla="*/ 521634 h 525836"/>
                <a:gd name="connsiteX3" fmla="*/ 0 w 412750"/>
                <a:gd name="connsiteY3" fmla="*/ 525836 h 525836"/>
                <a:gd name="connsiteX4" fmla="*/ 295275 w 412750"/>
                <a:gd name="connsiteY4" fmla="*/ 0 h 525836"/>
                <a:gd name="connsiteX0" fmla="*/ 295275 w 412750"/>
                <a:gd name="connsiteY0" fmla="*/ 0 h 525836"/>
                <a:gd name="connsiteX1" fmla="*/ 412750 w 412750"/>
                <a:gd name="connsiteY1" fmla="*/ 0 h 525836"/>
                <a:gd name="connsiteX2" fmla="*/ 111125 w 412750"/>
                <a:gd name="connsiteY2" fmla="*/ 521634 h 525836"/>
                <a:gd name="connsiteX3" fmla="*/ 0 w 412750"/>
                <a:gd name="connsiteY3" fmla="*/ 525836 h 525836"/>
                <a:gd name="connsiteX4" fmla="*/ 295275 w 412750"/>
                <a:gd name="connsiteY4" fmla="*/ 0 h 525836"/>
                <a:gd name="connsiteX0" fmla="*/ 311944 w 412750"/>
                <a:gd name="connsiteY0" fmla="*/ 0 h 553290"/>
                <a:gd name="connsiteX1" fmla="*/ 412750 w 412750"/>
                <a:gd name="connsiteY1" fmla="*/ 27454 h 553290"/>
                <a:gd name="connsiteX2" fmla="*/ 111125 w 412750"/>
                <a:gd name="connsiteY2" fmla="*/ 549088 h 553290"/>
                <a:gd name="connsiteX3" fmla="*/ 0 w 412750"/>
                <a:gd name="connsiteY3" fmla="*/ 553290 h 553290"/>
                <a:gd name="connsiteX4" fmla="*/ 311944 w 412750"/>
                <a:gd name="connsiteY4" fmla="*/ 0 h 553290"/>
                <a:gd name="connsiteX0" fmla="*/ 311944 w 424656"/>
                <a:gd name="connsiteY0" fmla="*/ 0 h 553290"/>
                <a:gd name="connsiteX1" fmla="*/ 424656 w 424656"/>
                <a:gd name="connsiteY1" fmla="*/ 3431 h 553290"/>
                <a:gd name="connsiteX2" fmla="*/ 111125 w 424656"/>
                <a:gd name="connsiteY2" fmla="*/ 549088 h 553290"/>
                <a:gd name="connsiteX3" fmla="*/ 0 w 424656"/>
                <a:gd name="connsiteY3" fmla="*/ 553290 h 553290"/>
                <a:gd name="connsiteX4" fmla="*/ 311944 w 424656"/>
                <a:gd name="connsiteY4" fmla="*/ 0 h 553290"/>
                <a:gd name="connsiteX0" fmla="*/ 311944 w 424656"/>
                <a:gd name="connsiteY0" fmla="*/ 0 h 559383"/>
                <a:gd name="connsiteX1" fmla="*/ 424656 w 424656"/>
                <a:gd name="connsiteY1" fmla="*/ 3431 h 559383"/>
                <a:gd name="connsiteX2" fmla="*/ 125412 w 424656"/>
                <a:gd name="connsiteY2" fmla="*/ 559383 h 559383"/>
                <a:gd name="connsiteX3" fmla="*/ 0 w 424656"/>
                <a:gd name="connsiteY3" fmla="*/ 553290 h 559383"/>
                <a:gd name="connsiteX4" fmla="*/ 311944 w 424656"/>
                <a:gd name="connsiteY4" fmla="*/ 0 h 559383"/>
                <a:gd name="connsiteX0" fmla="*/ 311944 w 424656"/>
                <a:gd name="connsiteY0" fmla="*/ 0 h 559383"/>
                <a:gd name="connsiteX1" fmla="*/ 424656 w 424656"/>
                <a:gd name="connsiteY1" fmla="*/ 3431 h 559383"/>
                <a:gd name="connsiteX2" fmla="*/ 111124 w 424656"/>
                <a:gd name="connsiteY2" fmla="*/ 559383 h 559383"/>
                <a:gd name="connsiteX3" fmla="*/ 0 w 424656"/>
                <a:gd name="connsiteY3" fmla="*/ 553290 h 559383"/>
                <a:gd name="connsiteX4" fmla="*/ 311944 w 424656"/>
                <a:gd name="connsiteY4" fmla="*/ 0 h 559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656" h="559383">
                  <a:moveTo>
                    <a:pt x="311944" y="0"/>
                  </a:moveTo>
                  <a:lnTo>
                    <a:pt x="424656" y="3431"/>
                  </a:lnTo>
                  <a:lnTo>
                    <a:pt x="111124" y="559383"/>
                  </a:lnTo>
                  <a:lnTo>
                    <a:pt x="0" y="553290"/>
                  </a:lnTo>
                  <a:lnTo>
                    <a:pt x="311944" y="0"/>
                  </a:lnTo>
                  <a:close/>
                </a:path>
              </a:pathLst>
            </a:custGeom>
            <a:solidFill>
              <a:srgbClr val="81A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3">
              <a:extLst>
                <a:ext uri="{FF2B5EF4-FFF2-40B4-BE49-F238E27FC236}">
                  <a16:creationId xmlns:a16="http://schemas.microsoft.com/office/drawing/2014/main" id="{0EF428E3-5F40-4B9B-AA3F-98A5BDAFC4A0}"/>
                </a:ext>
              </a:extLst>
            </p:cNvPr>
            <p:cNvSpPr/>
            <p:nvPr/>
          </p:nvSpPr>
          <p:spPr>
            <a:xfrm>
              <a:off x="1" y="6469855"/>
              <a:ext cx="419438" cy="388144"/>
            </a:xfrm>
            <a:custGeom>
              <a:avLst/>
              <a:gdLst>
                <a:gd name="connsiteX0" fmla="*/ 0 w 10687050"/>
                <a:gd name="connsiteY0" fmla="*/ 0 h 923925"/>
                <a:gd name="connsiteX1" fmla="*/ 10687050 w 10687050"/>
                <a:gd name="connsiteY1" fmla="*/ 0 h 923925"/>
                <a:gd name="connsiteX2" fmla="*/ 10687050 w 10687050"/>
                <a:gd name="connsiteY2" fmla="*/ 923925 h 923925"/>
                <a:gd name="connsiteX3" fmla="*/ 0 w 10687050"/>
                <a:gd name="connsiteY3" fmla="*/ 923925 h 923925"/>
                <a:gd name="connsiteX4" fmla="*/ 0 w 10687050"/>
                <a:gd name="connsiteY4" fmla="*/ 0 h 923925"/>
                <a:gd name="connsiteX0" fmla="*/ 0 w 10687050"/>
                <a:gd name="connsiteY0" fmla="*/ 0 h 923925"/>
                <a:gd name="connsiteX1" fmla="*/ 10687050 w 10687050"/>
                <a:gd name="connsiteY1" fmla="*/ 0 h 923925"/>
                <a:gd name="connsiteX2" fmla="*/ 10687050 w 10687050"/>
                <a:gd name="connsiteY2" fmla="*/ 923925 h 923925"/>
                <a:gd name="connsiteX3" fmla="*/ 0 w 10687050"/>
                <a:gd name="connsiteY3" fmla="*/ 923925 h 923925"/>
                <a:gd name="connsiteX4" fmla="*/ 0 w 10687050"/>
                <a:gd name="connsiteY4" fmla="*/ 0 h 923925"/>
                <a:gd name="connsiteX0" fmla="*/ 0 w 10687050"/>
                <a:gd name="connsiteY0" fmla="*/ 0 h 933450"/>
                <a:gd name="connsiteX1" fmla="*/ 10687050 w 10687050"/>
                <a:gd name="connsiteY1" fmla="*/ 0 h 933450"/>
                <a:gd name="connsiteX2" fmla="*/ 10182225 w 10687050"/>
                <a:gd name="connsiteY2" fmla="*/ 933450 h 933450"/>
                <a:gd name="connsiteX3" fmla="*/ 0 w 10687050"/>
                <a:gd name="connsiteY3" fmla="*/ 923925 h 933450"/>
                <a:gd name="connsiteX4" fmla="*/ 0 w 10687050"/>
                <a:gd name="connsiteY4" fmla="*/ 0 h 933450"/>
                <a:gd name="connsiteX0" fmla="*/ 523875 w 10687050"/>
                <a:gd name="connsiteY0" fmla="*/ 13727 h 933450"/>
                <a:gd name="connsiteX1" fmla="*/ 10687050 w 10687050"/>
                <a:gd name="connsiteY1" fmla="*/ 0 h 933450"/>
                <a:gd name="connsiteX2" fmla="*/ 10182225 w 10687050"/>
                <a:gd name="connsiteY2" fmla="*/ 933450 h 933450"/>
                <a:gd name="connsiteX3" fmla="*/ 0 w 10687050"/>
                <a:gd name="connsiteY3" fmla="*/ 923925 h 933450"/>
                <a:gd name="connsiteX4" fmla="*/ 523875 w 10687050"/>
                <a:gd name="connsiteY4" fmla="*/ 13727 h 933450"/>
                <a:gd name="connsiteX0" fmla="*/ 295275 w 10687050"/>
                <a:gd name="connsiteY0" fmla="*/ 398089 h 933450"/>
                <a:gd name="connsiteX1" fmla="*/ 10687050 w 10687050"/>
                <a:gd name="connsiteY1" fmla="*/ 0 h 933450"/>
                <a:gd name="connsiteX2" fmla="*/ 10182225 w 10687050"/>
                <a:gd name="connsiteY2" fmla="*/ 933450 h 933450"/>
                <a:gd name="connsiteX3" fmla="*/ 0 w 10687050"/>
                <a:gd name="connsiteY3" fmla="*/ 923925 h 933450"/>
                <a:gd name="connsiteX4" fmla="*/ 295275 w 10687050"/>
                <a:gd name="connsiteY4" fmla="*/ 398089 h 933450"/>
                <a:gd name="connsiteX0" fmla="*/ 295275 w 10467975"/>
                <a:gd name="connsiteY0" fmla="*/ 0 h 535361"/>
                <a:gd name="connsiteX1" fmla="*/ 10467975 w 10467975"/>
                <a:gd name="connsiteY1" fmla="*/ 27454 h 535361"/>
                <a:gd name="connsiteX2" fmla="*/ 10182225 w 10467975"/>
                <a:gd name="connsiteY2" fmla="*/ 535361 h 535361"/>
                <a:gd name="connsiteX3" fmla="*/ 0 w 10467975"/>
                <a:gd name="connsiteY3" fmla="*/ 525836 h 535361"/>
                <a:gd name="connsiteX4" fmla="*/ 295275 w 10467975"/>
                <a:gd name="connsiteY4" fmla="*/ 0 h 535361"/>
                <a:gd name="connsiteX0" fmla="*/ 295275 w 10506075"/>
                <a:gd name="connsiteY0" fmla="*/ 13727 h 549088"/>
                <a:gd name="connsiteX1" fmla="*/ 10506075 w 10506075"/>
                <a:gd name="connsiteY1" fmla="*/ 0 h 549088"/>
                <a:gd name="connsiteX2" fmla="*/ 10182225 w 10506075"/>
                <a:gd name="connsiteY2" fmla="*/ 549088 h 549088"/>
                <a:gd name="connsiteX3" fmla="*/ 0 w 10506075"/>
                <a:gd name="connsiteY3" fmla="*/ 539563 h 549088"/>
                <a:gd name="connsiteX4" fmla="*/ 295275 w 10506075"/>
                <a:gd name="connsiteY4" fmla="*/ 13727 h 549088"/>
                <a:gd name="connsiteX0" fmla="*/ 295275 w 10506075"/>
                <a:gd name="connsiteY0" fmla="*/ 13727 h 549088"/>
                <a:gd name="connsiteX1" fmla="*/ 10506075 w 10506075"/>
                <a:gd name="connsiteY1" fmla="*/ 0 h 549088"/>
                <a:gd name="connsiteX2" fmla="*/ 10182225 w 10506075"/>
                <a:gd name="connsiteY2" fmla="*/ 549088 h 549088"/>
                <a:gd name="connsiteX3" fmla="*/ 0 w 10506075"/>
                <a:gd name="connsiteY3" fmla="*/ 539563 h 549088"/>
                <a:gd name="connsiteX4" fmla="*/ 295275 w 10506075"/>
                <a:gd name="connsiteY4" fmla="*/ 13727 h 549088"/>
                <a:gd name="connsiteX0" fmla="*/ 295275 w 10506075"/>
                <a:gd name="connsiteY0" fmla="*/ 13727 h 549088"/>
                <a:gd name="connsiteX1" fmla="*/ 10506075 w 10506075"/>
                <a:gd name="connsiteY1" fmla="*/ 0 h 549088"/>
                <a:gd name="connsiteX2" fmla="*/ 10182225 w 10506075"/>
                <a:gd name="connsiteY2" fmla="*/ 549088 h 549088"/>
                <a:gd name="connsiteX3" fmla="*/ 0 w 10506075"/>
                <a:gd name="connsiteY3" fmla="*/ 539563 h 549088"/>
                <a:gd name="connsiteX4" fmla="*/ 295275 w 10506075"/>
                <a:gd name="connsiteY4" fmla="*/ 13727 h 549088"/>
                <a:gd name="connsiteX0" fmla="*/ 295275 w 10506075"/>
                <a:gd name="connsiteY0" fmla="*/ 13727 h 539563"/>
                <a:gd name="connsiteX1" fmla="*/ 10506075 w 10506075"/>
                <a:gd name="connsiteY1" fmla="*/ 0 h 539563"/>
                <a:gd name="connsiteX2" fmla="*/ 381000 w 10506075"/>
                <a:gd name="connsiteY2" fmla="*/ 535361 h 539563"/>
                <a:gd name="connsiteX3" fmla="*/ 0 w 10506075"/>
                <a:gd name="connsiteY3" fmla="*/ 539563 h 539563"/>
                <a:gd name="connsiteX4" fmla="*/ 295275 w 10506075"/>
                <a:gd name="connsiteY4" fmla="*/ 13727 h 539563"/>
                <a:gd name="connsiteX0" fmla="*/ 295275 w 657225"/>
                <a:gd name="connsiteY0" fmla="*/ 0 h 525836"/>
                <a:gd name="connsiteX1" fmla="*/ 657225 w 657225"/>
                <a:gd name="connsiteY1" fmla="*/ 13727 h 525836"/>
                <a:gd name="connsiteX2" fmla="*/ 381000 w 657225"/>
                <a:gd name="connsiteY2" fmla="*/ 521634 h 525836"/>
                <a:gd name="connsiteX3" fmla="*/ 0 w 657225"/>
                <a:gd name="connsiteY3" fmla="*/ 525836 h 525836"/>
                <a:gd name="connsiteX4" fmla="*/ 295275 w 657225"/>
                <a:gd name="connsiteY4" fmla="*/ 0 h 525836"/>
                <a:gd name="connsiteX0" fmla="*/ 295275 w 673100"/>
                <a:gd name="connsiteY0" fmla="*/ 0 h 525836"/>
                <a:gd name="connsiteX1" fmla="*/ 673100 w 673100"/>
                <a:gd name="connsiteY1" fmla="*/ 0 h 525836"/>
                <a:gd name="connsiteX2" fmla="*/ 381000 w 673100"/>
                <a:gd name="connsiteY2" fmla="*/ 521634 h 525836"/>
                <a:gd name="connsiteX3" fmla="*/ 0 w 673100"/>
                <a:gd name="connsiteY3" fmla="*/ 525836 h 525836"/>
                <a:gd name="connsiteX4" fmla="*/ 295275 w 673100"/>
                <a:gd name="connsiteY4" fmla="*/ 0 h 525836"/>
                <a:gd name="connsiteX0" fmla="*/ 295275 w 412750"/>
                <a:gd name="connsiteY0" fmla="*/ 0 h 525836"/>
                <a:gd name="connsiteX1" fmla="*/ 412750 w 412750"/>
                <a:gd name="connsiteY1" fmla="*/ 0 h 525836"/>
                <a:gd name="connsiteX2" fmla="*/ 381000 w 412750"/>
                <a:gd name="connsiteY2" fmla="*/ 521634 h 525836"/>
                <a:gd name="connsiteX3" fmla="*/ 0 w 412750"/>
                <a:gd name="connsiteY3" fmla="*/ 525836 h 525836"/>
                <a:gd name="connsiteX4" fmla="*/ 295275 w 412750"/>
                <a:gd name="connsiteY4" fmla="*/ 0 h 525836"/>
                <a:gd name="connsiteX0" fmla="*/ 295275 w 412750"/>
                <a:gd name="connsiteY0" fmla="*/ 0 h 525836"/>
                <a:gd name="connsiteX1" fmla="*/ 412750 w 412750"/>
                <a:gd name="connsiteY1" fmla="*/ 0 h 525836"/>
                <a:gd name="connsiteX2" fmla="*/ 111125 w 412750"/>
                <a:gd name="connsiteY2" fmla="*/ 521634 h 525836"/>
                <a:gd name="connsiteX3" fmla="*/ 0 w 412750"/>
                <a:gd name="connsiteY3" fmla="*/ 525836 h 525836"/>
                <a:gd name="connsiteX4" fmla="*/ 295275 w 412750"/>
                <a:gd name="connsiteY4" fmla="*/ 0 h 525836"/>
                <a:gd name="connsiteX0" fmla="*/ 311944 w 412750"/>
                <a:gd name="connsiteY0" fmla="*/ 0 h 553290"/>
                <a:gd name="connsiteX1" fmla="*/ 412750 w 412750"/>
                <a:gd name="connsiteY1" fmla="*/ 27454 h 553290"/>
                <a:gd name="connsiteX2" fmla="*/ 111125 w 412750"/>
                <a:gd name="connsiteY2" fmla="*/ 549088 h 553290"/>
                <a:gd name="connsiteX3" fmla="*/ 0 w 412750"/>
                <a:gd name="connsiteY3" fmla="*/ 553290 h 553290"/>
                <a:gd name="connsiteX4" fmla="*/ 311944 w 412750"/>
                <a:gd name="connsiteY4" fmla="*/ 0 h 553290"/>
                <a:gd name="connsiteX0" fmla="*/ 311944 w 424656"/>
                <a:gd name="connsiteY0" fmla="*/ 0 h 553290"/>
                <a:gd name="connsiteX1" fmla="*/ 424656 w 424656"/>
                <a:gd name="connsiteY1" fmla="*/ 3431 h 553290"/>
                <a:gd name="connsiteX2" fmla="*/ 111125 w 424656"/>
                <a:gd name="connsiteY2" fmla="*/ 549088 h 553290"/>
                <a:gd name="connsiteX3" fmla="*/ 0 w 424656"/>
                <a:gd name="connsiteY3" fmla="*/ 553290 h 553290"/>
                <a:gd name="connsiteX4" fmla="*/ 311944 w 424656"/>
                <a:gd name="connsiteY4" fmla="*/ 0 h 553290"/>
                <a:gd name="connsiteX0" fmla="*/ 311944 w 424656"/>
                <a:gd name="connsiteY0" fmla="*/ 0 h 559383"/>
                <a:gd name="connsiteX1" fmla="*/ 424656 w 424656"/>
                <a:gd name="connsiteY1" fmla="*/ 3431 h 559383"/>
                <a:gd name="connsiteX2" fmla="*/ 125412 w 424656"/>
                <a:gd name="connsiteY2" fmla="*/ 559383 h 559383"/>
                <a:gd name="connsiteX3" fmla="*/ 0 w 424656"/>
                <a:gd name="connsiteY3" fmla="*/ 553290 h 559383"/>
                <a:gd name="connsiteX4" fmla="*/ 311944 w 424656"/>
                <a:gd name="connsiteY4" fmla="*/ 0 h 559383"/>
                <a:gd name="connsiteX0" fmla="*/ 311944 w 424656"/>
                <a:gd name="connsiteY0" fmla="*/ 0 h 559383"/>
                <a:gd name="connsiteX1" fmla="*/ 424656 w 424656"/>
                <a:gd name="connsiteY1" fmla="*/ 3431 h 559383"/>
                <a:gd name="connsiteX2" fmla="*/ 111124 w 424656"/>
                <a:gd name="connsiteY2" fmla="*/ 559383 h 559383"/>
                <a:gd name="connsiteX3" fmla="*/ 0 w 424656"/>
                <a:gd name="connsiteY3" fmla="*/ 553290 h 559383"/>
                <a:gd name="connsiteX4" fmla="*/ 311944 w 424656"/>
                <a:gd name="connsiteY4" fmla="*/ 0 h 559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656" h="559383">
                  <a:moveTo>
                    <a:pt x="311944" y="0"/>
                  </a:moveTo>
                  <a:lnTo>
                    <a:pt x="424656" y="3431"/>
                  </a:lnTo>
                  <a:lnTo>
                    <a:pt x="111124" y="559383"/>
                  </a:lnTo>
                  <a:lnTo>
                    <a:pt x="0" y="553290"/>
                  </a:lnTo>
                  <a:lnTo>
                    <a:pt x="311944" y="0"/>
                  </a:lnTo>
                  <a:close/>
                </a:path>
              </a:pathLst>
            </a:custGeom>
            <a:solidFill>
              <a:srgbClr val="99B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3">
              <a:extLst>
                <a:ext uri="{FF2B5EF4-FFF2-40B4-BE49-F238E27FC236}">
                  <a16:creationId xmlns:a16="http://schemas.microsoft.com/office/drawing/2014/main" id="{6FFFB263-2DC6-4078-ACAB-7DE6D231E89D}"/>
                </a:ext>
              </a:extLst>
            </p:cNvPr>
            <p:cNvSpPr/>
            <p:nvPr/>
          </p:nvSpPr>
          <p:spPr>
            <a:xfrm>
              <a:off x="6438900" y="6474619"/>
              <a:ext cx="4136057" cy="383380"/>
            </a:xfrm>
            <a:custGeom>
              <a:avLst/>
              <a:gdLst>
                <a:gd name="connsiteX0" fmla="*/ 0 w 10687050"/>
                <a:gd name="connsiteY0" fmla="*/ 0 h 923925"/>
                <a:gd name="connsiteX1" fmla="*/ 10687050 w 10687050"/>
                <a:gd name="connsiteY1" fmla="*/ 0 h 923925"/>
                <a:gd name="connsiteX2" fmla="*/ 10687050 w 10687050"/>
                <a:gd name="connsiteY2" fmla="*/ 923925 h 923925"/>
                <a:gd name="connsiteX3" fmla="*/ 0 w 10687050"/>
                <a:gd name="connsiteY3" fmla="*/ 923925 h 923925"/>
                <a:gd name="connsiteX4" fmla="*/ 0 w 10687050"/>
                <a:gd name="connsiteY4" fmla="*/ 0 h 923925"/>
                <a:gd name="connsiteX0" fmla="*/ 0 w 10687050"/>
                <a:gd name="connsiteY0" fmla="*/ 0 h 923925"/>
                <a:gd name="connsiteX1" fmla="*/ 10687050 w 10687050"/>
                <a:gd name="connsiteY1" fmla="*/ 0 h 923925"/>
                <a:gd name="connsiteX2" fmla="*/ 10687050 w 10687050"/>
                <a:gd name="connsiteY2" fmla="*/ 923925 h 923925"/>
                <a:gd name="connsiteX3" fmla="*/ 0 w 10687050"/>
                <a:gd name="connsiteY3" fmla="*/ 923925 h 923925"/>
                <a:gd name="connsiteX4" fmla="*/ 0 w 10687050"/>
                <a:gd name="connsiteY4" fmla="*/ 0 h 923925"/>
                <a:gd name="connsiteX0" fmla="*/ 0 w 10687050"/>
                <a:gd name="connsiteY0" fmla="*/ 0 h 933450"/>
                <a:gd name="connsiteX1" fmla="*/ 10687050 w 10687050"/>
                <a:gd name="connsiteY1" fmla="*/ 0 h 933450"/>
                <a:gd name="connsiteX2" fmla="*/ 10182225 w 10687050"/>
                <a:gd name="connsiteY2" fmla="*/ 933450 h 933450"/>
                <a:gd name="connsiteX3" fmla="*/ 0 w 10687050"/>
                <a:gd name="connsiteY3" fmla="*/ 923925 h 933450"/>
                <a:gd name="connsiteX4" fmla="*/ 0 w 10687050"/>
                <a:gd name="connsiteY4" fmla="*/ 0 h 933450"/>
                <a:gd name="connsiteX0" fmla="*/ 523875 w 10687050"/>
                <a:gd name="connsiteY0" fmla="*/ 13727 h 933450"/>
                <a:gd name="connsiteX1" fmla="*/ 10687050 w 10687050"/>
                <a:gd name="connsiteY1" fmla="*/ 0 h 933450"/>
                <a:gd name="connsiteX2" fmla="*/ 10182225 w 10687050"/>
                <a:gd name="connsiteY2" fmla="*/ 933450 h 933450"/>
                <a:gd name="connsiteX3" fmla="*/ 0 w 10687050"/>
                <a:gd name="connsiteY3" fmla="*/ 923925 h 933450"/>
                <a:gd name="connsiteX4" fmla="*/ 523875 w 10687050"/>
                <a:gd name="connsiteY4" fmla="*/ 13727 h 933450"/>
                <a:gd name="connsiteX0" fmla="*/ 295275 w 10687050"/>
                <a:gd name="connsiteY0" fmla="*/ 398089 h 933450"/>
                <a:gd name="connsiteX1" fmla="*/ 10687050 w 10687050"/>
                <a:gd name="connsiteY1" fmla="*/ 0 h 933450"/>
                <a:gd name="connsiteX2" fmla="*/ 10182225 w 10687050"/>
                <a:gd name="connsiteY2" fmla="*/ 933450 h 933450"/>
                <a:gd name="connsiteX3" fmla="*/ 0 w 10687050"/>
                <a:gd name="connsiteY3" fmla="*/ 923925 h 933450"/>
                <a:gd name="connsiteX4" fmla="*/ 295275 w 10687050"/>
                <a:gd name="connsiteY4" fmla="*/ 398089 h 933450"/>
                <a:gd name="connsiteX0" fmla="*/ 295275 w 10467975"/>
                <a:gd name="connsiteY0" fmla="*/ 0 h 535361"/>
                <a:gd name="connsiteX1" fmla="*/ 10467975 w 10467975"/>
                <a:gd name="connsiteY1" fmla="*/ 27454 h 535361"/>
                <a:gd name="connsiteX2" fmla="*/ 10182225 w 10467975"/>
                <a:gd name="connsiteY2" fmla="*/ 535361 h 535361"/>
                <a:gd name="connsiteX3" fmla="*/ 0 w 10467975"/>
                <a:gd name="connsiteY3" fmla="*/ 525836 h 535361"/>
                <a:gd name="connsiteX4" fmla="*/ 295275 w 10467975"/>
                <a:gd name="connsiteY4" fmla="*/ 0 h 535361"/>
                <a:gd name="connsiteX0" fmla="*/ 295275 w 10506075"/>
                <a:gd name="connsiteY0" fmla="*/ 13727 h 549088"/>
                <a:gd name="connsiteX1" fmla="*/ 10506075 w 10506075"/>
                <a:gd name="connsiteY1" fmla="*/ 0 h 549088"/>
                <a:gd name="connsiteX2" fmla="*/ 10182225 w 10506075"/>
                <a:gd name="connsiteY2" fmla="*/ 549088 h 549088"/>
                <a:gd name="connsiteX3" fmla="*/ 0 w 10506075"/>
                <a:gd name="connsiteY3" fmla="*/ 539563 h 549088"/>
                <a:gd name="connsiteX4" fmla="*/ 295275 w 10506075"/>
                <a:gd name="connsiteY4" fmla="*/ 13727 h 549088"/>
                <a:gd name="connsiteX0" fmla="*/ 295275 w 10921305"/>
                <a:gd name="connsiteY0" fmla="*/ 13727 h 549088"/>
                <a:gd name="connsiteX1" fmla="*/ 10921305 w 10921305"/>
                <a:gd name="connsiteY1" fmla="*/ 0 h 549088"/>
                <a:gd name="connsiteX2" fmla="*/ 10182225 w 10921305"/>
                <a:gd name="connsiteY2" fmla="*/ 549088 h 549088"/>
                <a:gd name="connsiteX3" fmla="*/ 0 w 10921305"/>
                <a:gd name="connsiteY3" fmla="*/ 539563 h 549088"/>
                <a:gd name="connsiteX4" fmla="*/ 295275 w 10921305"/>
                <a:gd name="connsiteY4" fmla="*/ 13727 h 549088"/>
                <a:gd name="connsiteX0" fmla="*/ 295275 w 10921305"/>
                <a:gd name="connsiteY0" fmla="*/ 13727 h 576542"/>
                <a:gd name="connsiteX1" fmla="*/ 10921305 w 10921305"/>
                <a:gd name="connsiteY1" fmla="*/ 0 h 576542"/>
                <a:gd name="connsiteX2" fmla="*/ 10094148 w 10921305"/>
                <a:gd name="connsiteY2" fmla="*/ 576542 h 576542"/>
                <a:gd name="connsiteX3" fmla="*/ 0 w 10921305"/>
                <a:gd name="connsiteY3" fmla="*/ 539563 h 576542"/>
                <a:gd name="connsiteX4" fmla="*/ 295275 w 10921305"/>
                <a:gd name="connsiteY4" fmla="*/ 13727 h 576542"/>
                <a:gd name="connsiteX0" fmla="*/ 295275 w 10921305"/>
                <a:gd name="connsiteY0" fmla="*/ 13727 h 562815"/>
                <a:gd name="connsiteX1" fmla="*/ 10921305 w 10921305"/>
                <a:gd name="connsiteY1" fmla="*/ 0 h 562815"/>
                <a:gd name="connsiteX2" fmla="*/ 10144479 w 10921305"/>
                <a:gd name="connsiteY2" fmla="*/ 562815 h 562815"/>
                <a:gd name="connsiteX3" fmla="*/ 0 w 10921305"/>
                <a:gd name="connsiteY3" fmla="*/ 539563 h 562815"/>
                <a:gd name="connsiteX4" fmla="*/ 295275 w 10921305"/>
                <a:gd name="connsiteY4" fmla="*/ 13727 h 562815"/>
                <a:gd name="connsiteX0" fmla="*/ 697922 w 10921305"/>
                <a:gd name="connsiteY0" fmla="*/ 13727 h 562815"/>
                <a:gd name="connsiteX1" fmla="*/ 10921305 w 10921305"/>
                <a:gd name="connsiteY1" fmla="*/ 0 h 562815"/>
                <a:gd name="connsiteX2" fmla="*/ 10144479 w 10921305"/>
                <a:gd name="connsiteY2" fmla="*/ 562815 h 562815"/>
                <a:gd name="connsiteX3" fmla="*/ 0 w 10921305"/>
                <a:gd name="connsiteY3" fmla="*/ 539563 h 562815"/>
                <a:gd name="connsiteX4" fmla="*/ 697922 w 10921305"/>
                <a:gd name="connsiteY4" fmla="*/ 13727 h 562815"/>
                <a:gd name="connsiteX0" fmla="*/ 672757 w 10896140"/>
                <a:gd name="connsiteY0" fmla="*/ 13727 h 562815"/>
                <a:gd name="connsiteX1" fmla="*/ 10896140 w 10896140"/>
                <a:gd name="connsiteY1" fmla="*/ 0 h 562815"/>
                <a:gd name="connsiteX2" fmla="*/ 10119314 w 10896140"/>
                <a:gd name="connsiteY2" fmla="*/ 562815 h 562815"/>
                <a:gd name="connsiteX3" fmla="*/ 0 w 10896140"/>
                <a:gd name="connsiteY3" fmla="*/ 539563 h 562815"/>
                <a:gd name="connsiteX4" fmla="*/ 672757 w 10896140"/>
                <a:gd name="connsiteY4" fmla="*/ 13727 h 562815"/>
                <a:gd name="connsiteX0" fmla="*/ 672757 w 10889847"/>
                <a:gd name="connsiteY0" fmla="*/ 0 h 549088"/>
                <a:gd name="connsiteX1" fmla="*/ 10889847 w 10889847"/>
                <a:gd name="connsiteY1" fmla="*/ 27455 h 549088"/>
                <a:gd name="connsiteX2" fmla="*/ 10119314 w 10889847"/>
                <a:gd name="connsiteY2" fmla="*/ 549088 h 549088"/>
                <a:gd name="connsiteX3" fmla="*/ 0 w 10889847"/>
                <a:gd name="connsiteY3" fmla="*/ 525836 h 549088"/>
                <a:gd name="connsiteX4" fmla="*/ 672757 w 10889847"/>
                <a:gd name="connsiteY4" fmla="*/ 0 h 549088"/>
                <a:gd name="connsiteX0" fmla="*/ 672757 w 10927596"/>
                <a:gd name="connsiteY0" fmla="*/ 17159 h 566247"/>
                <a:gd name="connsiteX1" fmla="*/ 10927596 w 10927596"/>
                <a:gd name="connsiteY1" fmla="*/ 0 h 566247"/>
                <a:gd name="connsiteX2" fmla="*/ 10119314 w 10927596"/>
                <a:gd name="connsiteY2" fmla="*/ 566247 h 566247"/>
                <a:gd name="connsiteX3" fmla="*/ 0 w 10927596"/>
                <a:gd name="connsiteY3" fmla="*/ 542995 h 566247"/>
                <a:gd name="connsiteX4" fmla="*/ 672757 w 10927596"/>
                <a:gd name="connsiteY4" fmla="*/ 17159 h 566247"/>
                <a:gd name="connsiteX0" fmla="*/ 672757 w 10927596"/>
                <a:gd name="connsiteY0" fmla="*/ 17159 h 545655"/>
                <a:gd name="connsiteX1" fmla="*/ 10927596 w 10927596"/>
                <a:gd name="connsiteY1" fmla="*/ 0 h 545655"/>
                <a:gd name="connsiteX2" fmla="*/ 10018652 w 10927596"/>
                <a:gd name="connsiteY2" fmla="*/ 545655 h 545655"/>
                <a:gd name="connsiteX3" fmla="*/ 0 w 10927596"/>
                <a:gd name="connsiteY3" fmla="*/ 542995 h 545655"/>
                <a:gd name="connsiteX4" fmla="*/ 672757 w 10927596"/>
                <a:gd name="connsiteY4" fmla="*/ 17159 h 545655"/>
                <a:gd name="connsiteX0" fmla="*/ 672757 w 10927596"/>
                <a:gd name="connsiteY0" fmla="*/ 17159 h 552518"/>
                <a:gd name="connsiteX1" fmla="*/ 10927596 w 10927596"/>
                <a:gd name="connsiteY1" fmla="*/ 0 h 552518"/>
                <a:gd name="connsiteX2" fmla="*/ 10113023 w 10927596"/>
                <a:gd name="connsiteY2" fmla="*/ 552518 h 552518"/>
                <a:gd name="connsiteX3" fmla="*/ 0 w 10927596"/>
                <a:gd name="connsiteY3" fmla="*/ 542995 h 552518"/>
                <a:gd name="connsiteX4" fmla="*/ 672757 w 10927596"/>
                <a:gd name="connsiteY4" fmla="*/ 17159 h 552518"/>
                <a:gd name="connsiteX0" fmla="*/ 679050 w 10927596"/>
                <a:gd name="connsiteY0" fmla="*/ 10296 h 552518"/>
                <a:gd name="connsiteX1" fmla="*/ 10927596 w 10927596"/>
                <a:gd name="connsiteY1" fmla="*/ 0 h 552518"/>
                <a:gd name="connsiteX2" fmla="*/ 10113023 w 10927596"/>
                <a:gd name="connsiteY2" fmla="*/ 552518 h 552518"/>
                <a:gd name="connsiteX3" fmla="*/ 0 w 10927596"/>
                <a:gd name="connsiteY3" fmla="*/ 542995 h 552518"/>
                <a:gd name="connsiteX4" fmla="*/ 679050 w 10927596"/>
                <a:gd name="connsiteY4" fmla="*/ 10296 h 552518"/>
                <a:gd name="connsiteX0" fmla="*/ 691631 w 10927596"/>
                <a:gd name="connsiteY0" fmla="*/ 1 h 552518"/>
                <a:gd name="connsiteX1" fmla="*/ 10927596 w 10927596"/>
                <a:gd name="connsiteY1" fmla="*/ 0 h 552518"/>
                <a:gd name="connsiteX2" fmla="*/ 10113023 w 10927596"/>
                <a:gd name="connsiteY2" fmla="*/ 552518 h 552518"/>
                <a:gd name="connsiteX3" fmla="*/ 0 w 10927596"/>
                <a:gd name="connsiteY3" fmla="*/ 542995 h 552518"/>
                <a:gd name="connsiteX4" fmla="*/ 691631 w 10927596"/>
                <a:gd name="connsiteY4" fmla="*/ 1 h 552518"/>
                <a:gd name="connsiteX0" fmla="*/ 691631 w 10927596"/>
                <a:gd name="connsiteY0" fmla="*/ 1 h 552518"/>
                <a:gd name="connsiteX1" fmla="*/ 10927596 w 10927596"/>
                <a:gd name="connsiteY1" fmla="*/ 0 h 552518"/>
                <a:gd name="connsiteX2" fmla="*/ 10113023 w 10927596"/>
                <a:gd name="connsiteY2" fmla="*/ 552518 h 552518"/>
                <a:gd name="connsiteX3" fmla="*/ 0 w 10927596"/>
                <a:gd name="connsiteY3" fmla="*/ 542995 h 552518"/>
                <a:gd name="connsiteX4" fmla="*/ 691631 w 10927596"/>
                <a:gd name="connsiteY4" fmla="*/ 1 h 552518"/>
                <a:gd name="connsiteX0" fmla="*/ 697922 w 10933887"/>
                <a:gd name="connsiteY0" fmla="*/ 1 h 556722"/>
                <a:gd name="connsiteX1" fmla="*/ 10933887 w 10933887"/>
                <a:gd name="connsiteY1" fmla="*/ 0 h 556722"/>
                <a:gd name="connsiteX2" fmla="*/ 10119314 w 10933887"/>
                <a:gd name="connsiteY2" fmla="*/ 552518 h 556722"/>
                <a:gd name="connsiteX3" fmla="*/ 0 w 10933887"/>
                <a:gd name="connsiteY3" fmla="*/ 556722 h 556722"/>
                <a:gd name="connsiteX4" fmla="*/ 697922 w 10933887"/>
                <a:gd name="connsiteY4" fmla="*/ 1 h 556722"/>
                <a:gd name="connsiteX0" fmla="*/ 691631 w 10927596"/>
                <a:gd name="connsiteY0" fmla="*/ 1 h 552518"/>
                <a:gd name="connsiteX1" fmla="*/ 10927596 w 10927596"/>
                <a:gd name="connsiteY1" fmla="*/ 0 h 552518"/>
                <a:gd name="connsiteX2" fmla="*/ 10113023 w 10927596"/>
                <a:gd name="connsiteY2" fmla="*/ 552518 h 552518"/>
                <a:gd name="connsiteX3" fmla="*/ 0 w 10927596"/>
                <a:gd name="connsiteY3" fmla="*/ 542995 h 552518"/>
                <a:gd name="connsiteX4" fmla="*/ 691631 w 10927596"/>
                <a:gd name="connsiteY4" fmla="*/ 1 h 552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27596" h="552518">
                  <a:moveTo>
                    <a:pt x="691631" y="1"/>
                  </a:moveTo>
                  <a:lnTo>
                    <a:pt x="10927596" y="0"/>
                  </a:lnTo>
                  <a:lnTo>
                    <a:pt x="10113023" y="552518"/>
                  </a:lnTo>
                  <a:lnTo>
                    <a:pt x="0" y="542995"/>
                  </a:lnTo>
                  <a:lnTo>
                    <a:pt x="691631" y="1"/>
                  </a:lnTo>
                  <a:close/>
                </a:path>
              </a:pathLst>
            </a:custGeom>
            <a:solidFill>
              <a:srgbClr val="569105"/>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3">
              <a:extLst>
                <a:ext uri="{FF2B5EF4-FFF2-40B4-BE49-F238E27FC236}">
                  <a16:creationId xmlns:a16="http://schemas.microsoft.com/office/drawing/2014/main" id="{59CBB39C-1FCE-47CF-A0F4-AAE7F422C7B9}"/>
                </a:ext>
              </a:extLst>
            </p:cNvPr>
            <p:cNvSpPr/>
            <p:nvPr/>
          </p:nvSpPr>
          <p:spPr>
            <a:xfrm>
              <a:off x="1199161" y="6476999"/>
              <a:ext cx="4271999" cy="385264"/>
            </a:xfrm>
            <a:custGeom>
              <a:avLst/>
              <a:gdLst>
                <a:gd name="connsiteX0" fmla="*/ 0 w 10687050"/>
                <a:gd name="connsiteY0" fmla="*/ 0 h 923925"/>
                <a:gd name="connsiteX1" fmla="*/ 10687050 w 10687050"/>
                <a:gd name="connsiteY1" fmla="*/ 0 h 923925"/>
                <a:gd name="connsiteX2" fmla="*/ 10687050 w 10687050"/>
                <a:gd name="connsiteY2" fmla="*/ 923925 h 923925"/>
                <a:gd name="connsiteX3" fmla="*/ 0 w 10687050"/>
                <a:gd name="connsiteY3" fmla="*/ 923925 h 923925"/>
                <a:gd name="connsiteX4" fmla="*/ 0 w 10687050"/>
                <a:gd name="connsiteY4" fmla="*/ 0 h 923925"/>
                <a:gd name="connsiteX0" fmla="*/ 0 w 10687050"/>
                <a:gd name="connsiteY0" fmla="*/ 0 h 923925"/>
                <a:gd name="connsiteX1" fmla="*/ 10687050 w 10687050"/>
                <a:gd name="connsiteY1" fmla="*/ 0 h 923925"/>
                <a:gd name="connsiteX2" fmla="*/ 10687050 w 10687050"/>
                <a:gd name="connsiteY2" fmla="*/ 923925 h 923925"/>
                <a:gd name="connsiteX3" fmla="*/ 0 w 10687050"/>
                <a:gd name="connsiteY3" fmla="*/ 923925 h 923925"/>
                <a:gd name="connsiteX4" fmla="*/ 0 w 10687050"/>
                <a:gd name="connsiteY4" fmla="*/ 0 h 923925"/>
                <a:gd name="connsiteX0" fmla="*/ 0 w 10687050"/>
                <a:gd name="connsiteY0" fmla="*/ 0 h 933450"/>
                <a:gd name="connsiteX1" fmla="*/ 10687050 w 10687050"/>
                <a:gd name="connsiteY1" fmla="*/ 0 h 933450"/>
                <a:gd name="connsiteX2" fmla="*/ 10182225 w 10687050"/>
                <a:gd name="connsiteY2" fmla="*/ 933450 h 933450"/>
                <a:gd name="connsiteX3" fmla="*/ 0 w 10687050"/>
                <a:gd name="connsiteY3" fmla="*/ 923925 h 933450"/>
                <a:gd name="connsiteX4" fmla="*/ 0 w 10687050"/>
                <a:gd name="connsiteY4" fmla="*/ 0 h 933450"/>
                <a:gd name="connsiteX0" fmla="*/ 523875 w 10687050"/>
                <a:gd name="connsiteY0" fmla="*/ 13727 h 933450"/>
                <a:gd name="connsiteX1" fmla="*/ 10687050 w 10687050"/>
                <a:gd name="connsiteY1" fmla="*/ 0 h 933450"/>
                <a:gd name="connsiteX2" fmla="*/ 10182225 w 10687050"/>
                <a:gd name="connsiteY2" fmla="*/ 933450 h 933450"/>
                <a:gd name="connsiteX3" fmla="*/ 0 w 10687050"/>
                <a:gd name="connsiteY3" fmla="*/ 923925 h 933450"/>
                <a:gd name="connsiteX4" fmla="*/ 523875 w 10687050"/>
                <a:gd name="connsiteY4" fmla="*/ 13727 h 933450"/>
                <a:gd name="connsiteX0" fmla="*/ 295275 w 10687050"/>
                <a:gd name="connsiteY0" fmla="*/ 398089 h 933450"/>
                <a:gd name="connsiteX1" fmla="*/ 10687050 w 10687050"/>
                <a:gd name="connsiteY1" fmla="*/ 0 h 933450"/>
                <a:gd name="connsiteX2" fmla="*/ 10182225 w 10687050"/>
                <a:gd name="connsiteY2" fmla="*/ 933450 h 933450"/>
                <a:gd name="connsiteX3" fmla="*/ 0 w 10687050"/>
                <a:gd name="connsiteY3" fmla="*/ 923925 h 933450"/>
                <a:gd name="connsiteX4" fmla="*/ 295275 w 10687050"/>
                <a:gd name="connsiteY4" fmla="*/ 398089 h 933450"/>
                <a:gd name="connsiteX0" fmla="*/ 295275 w 10467975"/>
                <a:gd name="connsiteY0" fmla="*/ 0 h 535361"/>
                <a:gd name="connsiteX1" fmla="*/ 10467975 w 10467975"/>
                <a:gd name="connsiteY1" fmla="*/ 27454 h 535361"/>
                <a:gd name="connsiteX2" fmla="*/ 10182225 w 10467975"/>
                <a:gd name="connsiteY2" fmla="*/ 535361 h 535361"/>
                <a:gd name="connsiteX3" fmla="*/ 0 w 10467975"/>
                <a:gd name="connsiteY3" fmla="*/ 525836 h 535361"/>
                <a:gd name="connsiteX4" fmla="*/ 295275 w 10467975"/>
                <a:gd name="connsiteY4" fmla="*/ 0 h 535361"/>
                <a:gd name="connsiteX0" fmla="*/ 295275 w 10506075"/>
                <a:gd name="connsiteY0" fmla="*/ 13727 h 549088"/>
                <a:gd name="connsiteX1" fmla="*/ 10506075 w 10506075"/>
                <a:gd name="connsiteY1" fmla="*/ 0 h 549088"/>
                <a:gd name="connsiteX2" fmla="*/ 10182225 w 10506075"/>
                <a:gd name="connsiteY2" fmla="*/ 549088 h 549088"/>
                <a:gd name="connsiteX3" fmla="*/ 0 w 10506075"/>
                <a:gd name="connsiteY3" fmla="*/ 539563 h 549088"/>
                <a:gd name="connsiteX4" fmla="*/ 295275 w 10506075"/>
                <a:gd name="connsiteY4" fmla="*/ 13727 h 549088"/>
                <a:gd name="connsiteX0" fmla="*/ 0 w 10210800"/>
                <a:gd name="connsiteY0" fmla="*/ 13727 h 549088"/>
                <a:gd name="connsiteX1" fmla="*/ 10210800 w 10210800"/>
                <a:gd name="connsiteY1" fmla="*/ 0 h 549088"/>
                <a:gd name="connsiteX2" fmla="*/ 9886950 w 10210800"/>
                <a:gd name="connsiteY2" fmla="*/ 549088 h 549088"/>
                <a:gd name="connsiteX3" fmla="*/ 806840 w 10210800"/>
                <a:gd name="connsiteY3" fmla="*/ 539563 h 549088"/>
                <a:gd name="connsiteX4" fmla="*/ 0 w 10210800"/>
                <a:gd name="connsiteY4" fmla="*/ 13727 h 549088"/>
                <a:gd name="connsiteX0" fmla="*/ 0 w 9886950"/>
                <a:gd name="connsiteY0" fmla="*/ 34646 h 570007"/>
                <a:gd name="connsiteX1" fmla="*/ 4817786 w 9886950"/>
                <a:gd name="connsiteY1" fmla="*/ 0 h 570007"/>
                <a:gd name="connsiteX2" fmla="*/ 9886950 w 9886950"/>
                <a:gd name="connsiteY2" fmla="*/ 570007 h 570007"/>
                <a:gd name="connsiteX3" fmla="*/ 806840 w 9886950"/>
                <a:gd name="connsiteY3" fmla="*/ 560482 h 570007"/>
                <a:gd name="connsiteX4" fmla="*/ 0 w 9886950"/>
                <a:gd name="connsiteY4" fmla="*/ 34646 h 570007"/>
                <a:gd name="connsiteX0" fmla="*/ 0 w 5037647"/>
                <a:gd name="connsiteY0" fmla="*/ 34646 h 653677"/>
                <a:gd name="connsiteX1" fmla="*/ 4817786 w 5037647"/>
                <a:gd name="connsiteY1" fmla="*/ 0 h 653677"/>
                <a:gd name="connsiteX2" fmla="*/ 5037647 w 5037647"/>
                <a:gd name="connsiteY2" fmla="*/ 653677 h 653677"/>
                <a:gd name="connsiteX3" fmla="*/ 806840 w 5037647"/>
                <a:gd name="connsiteY3" fmla="*/ 560482 h 653677"/>
                <a:gd name="connsiteX4" fmla="*/ 0 w 5037647"/>
                <a:gd name="connsiteY4" fmla="*/ 34646 h 653677"/>
                <a:gd name="connsiteX0" fmla="*/ 0 w 5316849"/>
                <a:gd name="connsiteY0" fmla="*/ 34646 h 611843"/>
                <a:gd name="connsiteX1" fmla="*/ 4817786 w 5316849"/>
                <a:gd name="connsiteY1" fmla="*/ 0 h 611843"/>
                <a:gd name="connsiteX2" fmla="*/ 5316849 w 5316849"/>
                <a:gd name="connsiteY2" fmla="*/ 611843 h 611843"/>
                <a:gd name="connsiteX3" fmla="*/ 806840 w 5316849"/>
                <a:gd name="connsiteY3" fmla="*/ 560482 h 611843"/>
                <a:gd name="connsiteX4" fmla="*/ 0 w 5316849"/>
                <a:gd name="connsiteY4" fmla="*/ 34646 h 611843"/>
                <a:gd name="connsiteX0" fmla="*/ 0 w 5316849"/>
                <a:gd name="connsiteY0" fmla="*/ 0 h 577197"/>
                <a:gd name="connsiteX1" fmla="*/ 4794642 w 5316849"/>
                <a:gd name="connsiteY1" fmla="*/ 97135 h 577197"/>
                <a:gd name="connsiteX2" fmla="*/ 5316849 w 5316849"/>
                <a:gd name="connsiteY2" fmla="*/ 577197 h 577197"/>
                <a:gd name="connsiteX3" fmla="*/ 806840 w 5316849"/>
                <a:gd name="connsiteY3" fmla="*/ 525836 h 577197"/>
                <a:gd name="connsiteX4" fmla="*/ 0 w 5316849"/>
                <a:gd name="connsiteY4" fmla="*/ 0 h 577197"/>
                <a:gd name="connsiteX0" fmla="*/ 0 w 5316849"/>
                <a:gd name="connsiteY0" fmla="*/ 0 h 577197"/>
                <a:gd name="connsiteX1" fmla="*/ 4810072 w 5316849"/>
                <a:gd name="connsiteY1" fmla="*/ 20263 h 577197"/>
                <a:gd name="connsiteX2" fmla="*/ 5316849 w 5316849"/>
                <a:gd name="connsiteY2" fmla="*/ 577197 h 577197"/>
                <a:gd name="connsiteX3" fmla="*/ 806840 w 5316849"/>
                <a:gd name="connsiteY3" fmla="*/ 525836 h 577197"/>
                <a:gd name="connsiteX4" fmla="*/ 0 w 5316849"/>
                <a:gd name="connsiteY4" fmla="*/ 0 h 577197"/>
                <a:gd name="connsiteX0" fmla="*/ 0 w 5154838"/>
                <a:gd name="connsiteY0" fmla="*/ 0 h 566215"/>
                <a:gd name="connsiteX1" fmla="*/ 4810072 w 5154838"/>
                <a:gd name="connsiteY1" fmla="*/ 20263 h 566215"/>
                <a:gd name="connsiteX2" fmla="*/ 5154838 w 5154838"/>
                <a:gd name="connsiteY2" fmla="*/ 566215 h 566215"/>
                <a:gd name="connsiteX3" fmla="*/ 806840 w 5154838"/>
                <a:gd name="connsiteY3" fmla="*/ 525836 h 566215"/>
                <a:gd name="connsiteX4" fmla="*/ 0 w 5154838"/>
                <a:gd name="connsiteY4" fmla="*/ 0 h 566215"/>
                <a:gd name="connsiteX0" fmla="*/ 0 w 5301419"/>
                <a:gd name="connsiteY0" fmla="*/ 0 h 555233"/>
                <a:gd name="connsiteX1" fmla="*/ 4810072 w 5301419"/>
                <a:gd name="connsiteY1" fmla="*/ 20263 h 555233"/>
                <a:gd name="connsiteX2" fmla="*/ 5301419 w 5301419"/>
                <a:gd name="connsiteY2" fmla="*/ 555233 h 555233"/>
                <a:gd name="connsiteX3" fmla="*/ 806840 w 5301419"/>
                <a:gd name="connsiteY3" fmla="*/ 525836 h 555233"/>
                <a:gd name="connsiteX4" fmla="*/ 0 w 5301419"/>
                <a:gd name="connsiteY4" fmla="*/ 0 h 555233"/>
                <a:gd name="connsiteX0" fmla="*/ 0 w 5301419"/>
                <a:gd name="connsiteY0" fmla="*/ 0 h 555233"/>
                <a:gd name="connsiteX1" fmla="*/ 4810072 w 5301419"/>
                <a:gd name="connsiteY1" fmla="*/ 20263 h 555233"/>
                <a:gd name="connsiteX2" fmla="*/ 5301419 w 5301419"/>
                <a:gd name="connsiteY2" fmla="*/ 555233 h 555233"/>
                <a:gd name="connsiteX3" fmla="*/ 444244 w 5301419"/>
                <a:gd name="connsiteY3" fmla="*/ 536818 h 555233"/>
                <a:gd name="connsiteX4" fmla="*/ 0 w 5301419"/>
                <a:gd name="connsiteY4" fmla="*/ 0 h 555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1419" h="555233">
                  <a:moveTo>
                    <a:pt x="0" y="0"/>
                  </a:moveTo>
                  <a:lnTo>
                    <a:pt x="4810072" y="20263"/>
                  </a:lnTo>
                  <a:lnTo>
                    <a:pt x="5301419" y="555233"/>
                  </a:lnTo>
                  <a:lnTo>
                    <a:pt x="444244" y="536818"/>
                  </a:lnTo>
                  <a:lnTo>
                    <a:pt x="0" y="0"/>
                  </a:lnTo>
                  <a:close/>
                </a:path>
              </a:pathLst>
            </a:custGeom>
            <a:solidFill>
              <a:srgbClr val="006666">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8" name="Google Shape;168;p22"/>
          <p:cNvPicPr preferRelativeResize="0"/>
          <p:nvPr/>
        </p:nvPicPr>
        <p:blipFill>
          <a:blip r:embed="rId3">
            <a:alphaModFix/>
          </a:blip>
          <a:stretch>
            <a:fillRect/>
          </a:stretch>
        </p:blipFill>
        <p:spPr>
          <a:xfrm>
            <a:off x="7745788" y="971549"/>
            <a:ext cx="3284162" cy="2610853"/>
          </a:xfrm>
          <a:prstGeom prst="rect">
            <a:avLst/>
          </a:prstGeom>
          <a:noFill/>
          <a:ln>
            <a:noFill/>
          </a:ln>
        </p:spPr>
      </p:pic>
      <p:sp>
        <p:nvSpPr>
          <p:cNvPr id="5" name="Rectangle 4">
            <a:extLst>
              <a:ext uri="{FF2B5EF4-FFF2-40B4-BE49-F238E27FC236}">
                <a16:creationId xmlns:a16="http://schemas.microsoft.com/office/drawing/2014/main" id="{0A8E5D42-85EC-4212-9106-5C595B645A0A}"/>
              </a:ext>
            </a:extLst>
          </p:cNvPr>
          <p:cNvSpPr/>
          <p:nvPr/>
        </p:nvSpPr>
        <p:spPr>
          <a:xfrm>
            <a:off x="0" y="0"/>
            <a:ext cx="12192000" cy="933450"/>
          </a:xfrm>
          <a:prstGeom prst="rect">
            <a:avLst/>
          </a:prstGeom>
          <a:solidFill>
            <a:srgbClr val="92B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91;p14">
            <a:extLst>
              <a:ext uri="{FF2B5EF4-FFF2-40B4-BE49-F238E27FC236}">
                <a16:creationId xmlns:a16="http://schemas.microsoft.com/office/drawing/2014/main" id="{2F98637F-7547-4681-9EAD-F3626442E6B1}"/>
              </a:ext>
            </a:extLst>
          </p:cNvPr>
          <p:cNvSpPr txBox="1">
            <a:spLocks/>
          </p:cNvSpPr>
          <p:nvPr/>
        </p:nvSpPr>
        <p:spPr>
          <a:xfrm>
            <a:off x="514350" y="219474"/>
            <a:ext cx="10515600" cy="53260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sz="2800" b="1" dirty="0">
                <a:solidFill>
                  <a:schemeClr val="bg1"/>
                </a:solidFill>
                <a:latin typeface="Azo Sans" panose="02000000000000000000" pitchFamily="50" charset="0"/>
              </a:rPr>
              <a:t>Results of Hypothesis (Cont.)</a:t>
            </a:r>
          </a:p>
        </p:txBody>
      </p:sp>
      <p:sp>
        <p:nvSpPr>
          <p:cNvPr id="7" name="Slide Number Placeholder 2">
            <a:extLst>
              <a:ext uri="{FF2B5EF4-FFF2-40B4-BE49-F238E27FC236}">
                <a16:creationId xmlns:a16="http://schemas.microsoft.com/office/drawing/2014/main" id="{F5BE2848-B027-46CB-9D0C-4D8AD16C95DF}"/>
              </a:ext>
            </a:extLst>
          </p:cNvPr>
          <p:cNvSpPr txBox="1">
            <a:spLocks/>
          </p:cNvSpPr>
          <p:nvPr/>
        </p:nvSpPr>
        <p:spPr>
          <a:xfrm>
            <a:off x="9082260" y="642940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3188A9-D42A-488E-AC63-45C7C231CDED}" type="slidenum">
              <a:rPr lang="en-US" sz="1600" smtClean="0">
                <a:solidFill>
                  <a:schemeClr val="tx1">
                    <a:lumMod val="75000"/>
                    <a:lumOff val="25000"/>
                  </a:schemeClr>
                </a:solidFill>
                <a:latin typeface="Metropolis" panose="00000500000000000000" pitchFamily="50" charset="0"/>
              </a:rPr>
              <a:pPr/>
              <a:t>10</a:t>
            </a:fld>
            <a:endParaRPr lang="en-US" sz="1600" dirty="0">
              <a:solidFill>
                <a:schemeClr val="tx1">
                  <a:lumMod val="75000"/>
                  <a:lumOff val="25000"/>
                </a:schemeClr>
              </a:solidFill>
              <a:latin typeface="Metropolis" panose="00000500000000000000" pitchFamily="50" charset="0"/>
            </a:endParaRPr>
          </a:p>
        </p:txBody>
      </p:sp>
      <p:cxnSp>
        <p:nvCxnSpPr>
          <p:cNvPr id="8" name="Straight Connector 7">
            <a:extLst>
              <a:ext uri="{FF2B5EF4-FFF2-40B4-BE49-F238E27FC236}">
                <a16:creationId xmlns:a16="http://schemas.microsoft.com/office/drawing/2014/main" id="{229D1BBA-3897-4FF5-B3E0-A7F2CDA022D7}"/>
              </a:ext>
            </a:extLst>
          </p:cNvPr>
          <p:cNvCxnSpPr>
            <a:cxnSpLocks/>
          </p:cNvCxnSpPr>
          <p:nvPr/>
        </p:nvCxnSpPr>
        <p:spPr>
          <a:xfrm>
            <a:off x="0" y="6353204"/>
            <a:ext cx="12192000" cy="0"/>
          </a:xfrm>
          <a:prstGeom prst="line">
            <a:avLst/>
          </a:prstGeom>
          <a:ln>
            <a:solidFill>
              <a:srgbClr val="569105"/>
            </a:solidFill>
          </a:ln>
        </p:spPr>
        <p:style>
          <a:lnRef idx="1">
            <a:schemeClr val="accent1"/>
          </a:lnRef>
          <a:fillRef idx="0">
            <a:schemeClr val="accent1"/>
          </a:fillRef>
          <a:effectRef idx="0">
            <a:schemeClr val="accent1"/>
          </a:effectRef>
          <a:fontRef idx="minor">
            <a:schemeClr val="tx1"/>
          </a:fontRef>
        </p:style>
      </p:cxnSp>
      <p:sp>
        <p:nvSpPr>
          <p:cNvPr id="9" name="Google Shape;133;p17">
            <a:extLst>
              <a:ext uri="{FF2B5EF4-FFF2-40B4-BE49-F238E27FC236}">
                <a16:creationId xmlns:a16="http://schemas.microsoft.com/office/drawing/2014/main" id="{F91F06CC-9F3B-4A99-827F-D4FE866F7FF0}"/>
              </a:ext>
            </a:extLst>
          </p:cNvPr>
          <p:cNvSpPr txBox="1"/>
          <p:nvPr/>
        </p:nvSpPr>
        <p:spPr>
          <a:xfrm>
            <a:off x="615437" y="1114825"/>
            <a:ext cx="6561914" cy="4970262"/>
          </a:xfrm>
          <a:prstGeom prst="rect">
            <a:avLst/>
          </a:prstGeom>
          <a:noFill/>
          <a:ln>
            <a:noFill/>
          </a:ln>
        </p:spPr>
        <p:txBody>
          <a:bodyPr spcFirstLastPara="1" wrap="square" lIns="91425" tIns="45700" rIns="91425" bIns="45700" anchor="t" anchorCtr="0">
            <a:noAutofit/>
          </a:bodyPr>
          <a:lstStyle/>
          <a:p>
            <a:pPr lvl="0" algn="just">
              <a:buClr>
                <a:srgbClr val="00B0F0"/>
              </a:buClr>
              <a:buSzPts val="2000"/>
            </a:pPr>
            <a:r>
              <a:rPr lang="en-US" sz="1600" b="1" dirty="0">
                <a:solidFill>
                  <a:srgbClr val="99BD59"/>
                </a:solidFill>
                <a:latin typeface="Azo Sans" panose="02000000000000000000" pitchFamily="50" charset="0"/>
              </a:rPr>
              <a:t>Hypothesis 6: </a:t>
            </a:r>
            <a:r>
              <a:rPr lang="en-US" sz="1600" dirty="0">
                <a:solidFill>
                  <a:schemeClr val="tx1">
                    <a:lumMod val="65000"/>
                    <a:lumOff val="35000"/>
                  </a:schemeClr>
                </a:solidFill>
                <a:latin typeface="Azo Sans" panose="02000000000000000000" pitchFamily="50" charset="0"/>
              </a:rPr>
              <a:t>Analysis of Length of power curtailment in minutes. Most of the curtailments lasted less than 20 minutes. 96% of curtailment lasted less than 20 minutes.</a:t>
            </a:r>
          </a:p>
          <a:p>
            <a:pPr lvl="0">
              <a:spcBef>
                <a:spcPts val="1000"/>
              </a:spcBef>
            </a:pPr>
            <a:r>
              <a:rPr lang="en-US" sz="1600" b="1" dirty="0">
                <a:solidFill>
                  <a:srgbClr val="99BD59"/>
                </a:solidFill>
                <a:latin typeface="Azo Sans" panose="02000000000000000000" pitchFamily="50" charset="0"/>
              </a:rPr>
              <a:t>Findings:</a:t>
            </a:r>
          </a:p>
          <a:p>
            <a:pPr marL="457200" lvl="0" indent="-342900">
              <a:spcBef>
                <a:spcPts val="1000"/>
              </a:spcBef>
              <a:buClr>
                <a:srgbClr val="99BD59"/>
              </a:buClr>
              <a:buSzPts val="1800"/>
              <a:buFont typeface="Wingdings" panose="05000000000000000000" pitchFamily="2" charset="2"/>
              <a:buChar char="§"/>
            </a:pPr>
            <a:r>
              <a:rPr lang="en-US" sz="1600" dirty="0">
                <a:solidFill>
                  <a:schemeClr val="tx1">
                    <a:lumMod val="65000"/>
                    <a:lumOff val="35000"/>
                  </a:schemeClr>
                </a:solidFill>
                <a:latin typeface="Azo Sans" panose="02000000000000000000" pitchFamily="50" charset="0"/>
              </a:rPr>
              <a:t>96% of the curtailment just last 20 minutes.</a:t>
            </a:r>
          </a:p>
          <a:p>
            <a:pPr marL="457200" lvl="0" indent="-342900">
              <a:buClr>
                <a:srgbClr val="99BD59"/>
              </a:buClr>
              <a:buSzPts val="1800"/>
              <a:buFont typeface="Wingdings" panose="05000000000000000000" pitchFamily="2" charset="2"/>
              <a:buChar char="§"/>
            </a:pPr>
            <a:r>
              <a:rPr lang="en-US" sz="1600" dirty="0">
                <a:solidFill>
                  <a:schemeClr val="tx1">
                    <a:lumMod val="65000"/>
                    <a:lumOff val="35000"/>
                  </a:schemeClr>
                </a:solidFill>
                <a:latin typeface="Azo Sans" panose="02000000000000000000" pitchFamily="50" charset="0"/>
              </a:rPr>
              <a:t>Remaining 6% of curtailment last more than 20 minutes.</a:t>
            </a:r>
          </a:p>
          <a:p>
            <a:pPr marL="114300" lvl="0">
              <a:buClr>
                <a:srgbClr val="99BD59"/>
              </a:buClr>
              <a:buSzPts val="1800"/>
            </a:pPr>
            <a:endParaRPr lang="en-US" sz="1600" dirty="0">
              <a:solidFill>
                <a:schemeClr val="tx1">
                  <a:lumMod val="65000"/>
                  <a:lumOff val="35000"/>
                </a:schemeClr>
              </a:solidFill>
              <a:latin typeface="Azo Sans" panose="02000000000000000000" pitchFamily="50" charset="0"/>
            </a:endParaRPr>
          </a:p>
          <a:p>
            <a:pPr marL="114300" lvl="0">
              <a:buClr>
                <a:srgbClr val="99BD59"/>
              </a:buClr>
              <a:buSzPts val="1800"/>
            </a:pPr>
            <a:endParaRPr lang="en-US" sz="1600" dirty="0">
              <a:solidFill>
                <a:schemeClr val="tx1">
                  <a:lumMod val="65000"/>
                  <a:lumOff val="35000"/>
                </a:schemeClr>
              </a:solidFill>
              <a:latin typeface="Azo Sans" panose="02000000000000000000" pitchFamily="50" charset="0"/>
            </a:endParaRPr>
          </a:p>
          <a:p>
            <a:pPr algn="just">
              <a:spcBef>
                <a:spcPts val="1000"/>
              </a:spcBef>
            </a:pPr>
            <a:endParaRPr lang="en-US" sz="1600" b="1" dirty="0">
              <a:solidFill>
                <a:srgbClr val="99BD59"/>
              </a:solidFill>
              <a:latin typeface="Azo Sans" panose="02000000000000000000" pitchFamily="50" charset="0"/>
            </a:endParaRPr>
          </a:p>
          <a:p>
            <a:pPr algn="just">
              <a:spcBef>
                <a:spcPts val="1000"/>
              </a:spcBef>
            </a:pPr>
            <a:r>
              <a:rPr lang="en-US" sz="1600" b="1" dirty="0">
                <a:solidFill>
                  <a:srgbClr val="99BD59"/>
                </a:solidFill>
                <a:latin typeface="Azo Sans" panose="02000000000000000000" pitchFamily="50" charset="0"/>
              </a:rPr>
              <a:t>Hypothesis 7: </a:t>
            </a:r>
            <a:r>
              <a:rPr lang="en-US" sz="1600" dirty="0">
                <a:solidFill>
                  <a:schemeClr val="tx1">
                    <a:lumMod val="65000"/>
                    <a:lumOff val="35000"/>
                  </a:schemeClr>
                </a:solidFill>
                <a:latin typeface="Azo Sans" panose="02000000000000000000" pitchFamily="50" charset="0"/>
              </a:rPr>
              <a:t>Temperature is positively correlated to Power supply</a:t>
            </a:r>
            <a:endParaRPr lang="en-US" sz="1600" b="1" dirty="0">
              <a:solidFill>
                <a:srgbClr val="99BD59"/>
              </a:solidFill>
              <a:latin typeface="Azo Sans" panose="02000000000000000000" pitchFamily="50" charset="0"/>
            </a:endParaRPr>
          </a:p>
          <a:p>
            <a:pPr lvl="0" algn="just">
              <a:spcBef>
                <a:spcPts val="1000"/>
              </a:spcBef>
            </a:pPr>
            <a:r>
              <a:rPr lang="en-US" sz="1600" b="1" dirty="0">
                <a:solidFill>
                  <a:srgbClr val="99BD59"/>
                </a:solidFill>
                <a:latin typeface="Azo Sans" panose="02000000000000000000" pitchFamily="50" charset="0"/>
              </a:rPr>
              <a:t>Findings: </a:t>
            </a:r>
          </a:p>
          <a:p>
            <a:pPr marL="457200" lvl="0" indent="-355600" algn="just">
              <a:spcBef>
                <a:spcPts val="1000"/>
              </a:spcBef>
              <a:buClr>
                <a:srgbClr val="99BD59"/>
              </a:buClr>
              <a:buSzPct val="100000"/>
              <a:buFont typeface="Wingdings" panose="05000000000000000000" pitchFamily="2" charset="2"/>
              <a:buChar char="§"/>
            </a:pPr>
            <a:r>
              <a:rPr lang="en-US" sz="1600" dirty="0">
                <a:solidFill>
                  <a:schemeClr val="tx1">
                    <a:lumMod val="65000"/>
                    <a:lumOff val="35000"/>
                  </a:schemeClr>
                </a:solidFill>
                <a:latin typeface="Azo Sans" panose="02000000000000000000" pitchFamily="50" charset="0"/>
              </a:rPr>
              <a:t>Power supply generated by turbines is negatively correlated with temperature.</a:t>
            </a:r>
          </a:p>
          <a:p>
            <a:pPr marL="457200" lvl="0" indent="-355600" algn="just">
              <a:buClr>
                <a:srgbClr val="99BD59"/>
              </a:buClr>
              <a:buSzPct val="100000"/>
              <a:buFont typeface="Wingdings" panose="05000000000000000000" pitchFamily="2" charset="2"/>
              <a:buChar char="§"/>
            </a:pPr>
            <a:r>
              <a:rPr lang="en-US" sz="1600" dirty="0">
                <a:solidFill>
                  <a:schemeClr val="tx1">
                    <a:lumMod val="65000"/>
                    <a:lumOff val="35000"/>
                  </a:schemeClr>
                </a:solidFill>
                <a:latin typeface="Azo Sans" panose="02000000000000000000" pitchFamily="50" charset="0"/>
              </a:rPr>
              <a:t>As temperature increases, power generation decreases.</a:t>
            </a:r>
          </a:p>
          <a:p>
            <a:pPr marL="114300" lvl="0">
              <a:lnSpc>
                <a:spcPct val="150000"/>
              </a:lnSpc>
              <a:buClr>
                <a:srgbClr val="99BD59"/>
              </a:buClr>
              <a:buSzPts val="1800"/>
            </a:pPr>
            <a:endParaRPr lang="en-US" sz="1600" dirty="0">
              <a:solidFill>
                <a:schemeClr val="tx1">
                  <a:lumMod val="65000"/>
                  <a:lumOff val="35000"/>
                </a:schemeClr>
              </a:solidFill>
              <a:latin typeface="Azo Sans" panose="02000000000000000000" pitchFamily="50" charset="0"/>
            </a:endParaRPr>
          </a:p>
          <a:p>
            <a:pPr lvl="0" algn="just">
              <a:lnSpc>
                <a:spcPct val="150000"/>
              </a:lnSpc>
              <a:buClr>
                <a:srgbClr val="00B0F0"/>
              </a:buClr>
              <a:buSzPts val="2000"/>
            </a:pPr>
            <a:endParaRPr lang="en-US" sz="1800" dirty="0">
              <a:solidFill>
                <a:schemeClr val="tx1">
                  <a:lumMod val="65000"/>
                  <a:lumOff val="35000"/>
                </a:schemeClr>
              </a:solidFill>
              <a:latin typeface="Azo Sans" panose="02000000000000000000" pitchFamily="50" charset="0"/>
            </a:endParaRPr>
          </a:p>
          <a:p>
            <a:pPr lvl="0" algn="just">
              <a:lnSpc>
                <a:spcPct val="150000"/>
              </a:lnSpc>
              <a:buClr>
                <a:srgbClr val="00B0F0"/>
              </a:buClr>
              <a:buSzPts val="2000"/>
            </a:pPr>
            <a:endParaRPr lang="en-US" sz="1800" dirty="0">
              <a:solidFill>
                <a:schemeClr val="tx1">
                  <a:lumMod val="65000"/>
                  <a:lumOff val="35000"/>
                </a:schemeClr>
              </a:solidFill>
              <a:latin typeface="Azo Sans" panose="02000000000000000000" pitchFamily="50" charset="0"/>
            </a:endParaRPr>
          </a:p>
        </p:txBody>
      </p:sp>
      <p:pic>
        <p:nvPicPr>
          <p:cNvPr id="11" name="Picture 10">
            <a:extLst>
              <a:ext uri="{FF2B5EF4-FFF2-40B4-BE49-F238E27FC236}">
                <a16:creationId xmlns:a16="http://schemas.microsoft.com/office/drawing/2014/main" id="{E5B986BF-EFA4-4453-BE3F-8F49029D6EEE}"/>
              </a:ext>
            </a:extLst>
          </p:cNvPr>
          <p:cNvPicPr>
            <a:picLocks noChangeAspect="1"/>
          </p:cNvPicPr>
          <p:nvPr/>
        </p:nvPicPr>
        <p:blipFill>
          <a:blip r:embed="rId4"/>
          <a:stretch>
            <a:fillRect/>
          </a:stretch>
        </p:blipFill>
        <p:spPr>
          <a:xfrm>
            <a:off x="11029950" y="5363305"/>
            <a:ext cx="808524" cy="808524"/>
          </a:xfrm>
          <a:prstGeom prst="rect">
            <a:avLst/>
          </a:prstGeom>
        </p:spPr>
      </p:pic>
      <p:pic>
        <p:nvPicPr>
          <p:cNvPr id="10" name="Google Shape;175;p23">
            <a:extLst>
              <a:ext uri="{FF2B5EF4-FFF2-40B4-BE49-F238E27FC236}">
                <a16:creationId xmlns:a16="http://schemas.microsoft.com/office/drawing/2014/main" id="{4F72D5D1-04F0-4AC1-BEA0-44A3ED5C12AB}"/>
              </a:ext>
            </a:extLst>
          </p:cNvPr>
          <p:cNvPicPr preferRelativeResize="0"/>
          <p:nvPr/>
        </p:nvPicPr>
        <p:blipFill>
          <a:blip r:embed="rId5">
            <a:alphaModFix/>
          </a:blip>
          <a:stretch>
            <a:fillRect/>
          </a:stretch>
        </p:blipFill>
        <p:spPr>
          <a:xfrm>
            <a:off x="7701178" y="3541216"/>
            <a:ext cx="3328772" cy="277388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6" name="Google Shape;176;p23"/>
          <p:cNvSpPr txBox="1">
            <a:spLocks noGrp="1"/>
          </p:cNvSpPr>
          <p:nvPr>
            <p:ph type="body" idx="4294967295"/>
          </p:nvPr>
        </p:nvSpPr>
        <p:spPr>
          <a:xfrm>
            <a:off x="630852" y="1190097"/>
            <a:ext cx="4933950" cy="4783367"/>
          </a:xfrm>
          <a:prstGeom prst="rect">
            <a:avLst/>
          </a:prstGeom>
        </p:spPr>
        <p:txBody>
          <a:bodyPr spcFirstLastPara="1" wrap="square" lIns="91425" tIns="45700" rIns="91425" bIns="45700" anchor="t" anchorCtr="0">
            <a:noAutofit/>
          </a:bodyPr>
          <a:lstStyle/>
          <a:p>
            <a:pPr algn="just">
              <a:spcBef>
                <a:spcPts val="1000"/>
              </a:spcBef>
              <a:buClr>
                <a:srgbClr val="81A84D"/>
              </a:buClr>
              <a:buSzPts val="1100"/>
            </a:pPr>
            <a:r>
              <a:rPr lang="en-US" sz="1600" b="1" dirty="0">
                <a:solidFill>
                  <a:srgbClr val="99BD59"/>
                </a:solidFill>
                <a:latin typeface="Azo Sans" panose="02000000000000000000" pitchFamily="50" charset="0"/>
              </a:rPr>
              <a:t>Hypothesis 8: </a:t>
            </a:r>
            <a:r>
              <a:rPr lang="en-US" sz="1600" dirty="0">
                <a:solidFill>
                  <a:schemeClr val="tx1">
                    <a:lumMod val="65000"/>
                    <a:lumOff val="35000"/>
                  </a:schemeClr>
                </a:solidFill>
                <a:latin typeface="Azo Sans" panose="02000000000000000000" pitchFamily="50" charset="0"/>
              </a:rPr>
              <a:t>Demand is higher on weekend/weekdays</a:t>
            </a:r>
            <a:endParaRPr lang="en-US" sz="1600" b="1" dirty="0">
              <a:solidFill>
                <a:srgbClr val="99BD59"/>
              </a:solidFill>
              <a:latin typeface="Azo Sans" panose="02000000000000000000" pitchFamily="50" charset="0"/>
            </a:endParaRPr>
          </a:p>
          <a:p>
            <a:pPr marL="0" lvl="0" indent="0" algn="just" rtl="0">
              <a:spcBef>
                <a:spcPts val="1000"/>
              </a:spcBef>
              <a:spcAft>
                <a:spcPts val="0"/>
              </a:spcAft>
              <a:buNone/>
            </a:pPr>
            <a:r>
              <a:rPr lang="en-US" sz="1600" b="1" dirty="0">
                <a:solidFill>
                  <a:srgbClr val="99BD59"/>
                </a:solidFill>
                <a:latin typeface="Azo Sans" panose="02000000000000000000" pitchFamily="50" charset="0"/>
              </a:rPr>
              <a:t>Findings: </a:t>
            </a:r>
          </a:p>
          <a:p>
            <a:pPr marL="457200" lvl="0" indent="-355600" algn="just" rtl="0">
              <a:spcBef>
                <a:spcPts val="1000"/>
              </a:spcBef>
              <a:spcAft>
                <a:spcPts val="0"/>
              </a:spcAft>
              <a:buClr>
                <a:srgbClr val="99BD59"/>
              </a:buClr>
              <a:buSzPct val="100000"/>
              <a:buFont typeface="Wingdings" panose="05000000000000000000" pitchFamily="2" charset="2"/>
              <a:buChar char="§"/>
            </a:pPr>
            <a:r>
              <a:rPr lang="en-US" sz="1600" dirty="0">
                <a:solidFill>
                  <a:schemeClr val="tx1">
                    <a:lumMod val="65000"/>
                    <a:lumOff val="35000"/>
                  </a:schemeClr>
                </a:solidFill>
                <a:latin typeface="Azo Sans" panose="02000000000000000000" pitchFamily="50" charset="0"/>
              </a:rPr>
              <a:t>Average demand overall is 0.21-0.24 kw and its not affected by weekday or weekend.</a:t>
            </a:r>
          </a:p>
          <a:p>
            <a:pPr algn="just">
              <a:spcBef>
                <a:spcPts val="1000"/>
              </a:spcBef>
              <a:buClr>
                <a:srgbClr val="81A84D"/>
              </a:buClr>
              <a:buSzPts val="1100"/>
            </a:pPr>
            <a:endParaRPr lang="en-US" sz="1600" b="1" dirty="0">
              <a:solidFill>
                <a:srgbClr val="99BD59"/>
              </a:solidFill>
              <a:latin typeface="Azo Sans" panose="02000000000000000000" pitchFamily="50" charset="0"/>
            </a:endParaRPr>
          </a:p>
          <a:p>
            <a:pPr algn="just">
              <a:spcBef>
                <a:spcPts val="1000"/>
              </a:spcBef>
              <a:buClr>
                <a:srgbClr val="81A84D"/>
              </a:buClr>
              <a:buSzPts val="1100"/>
            </a:pPr>
            <a:endParaRPr lang="en-US" sz="1600" b="1" dirty="0">
              <a:solidFill>
                <a:srgbClr val="99BD59"/>
              </a:solidFill>
              <a:latin typeface="Azo Sans" panose="02000000000000000000" pitchFamily="50" charset="0"/>
            </a:endParaRPr>
          </a:p>
          <a:p>
            <a:pPr algn="just">
              <a:spcBef>
                <a:spcPts val="1000"/>
              </a:spcBef>
              <a:buClr>
                <a:srgbClr val="81A84D"/>
              </a:buClr>
              <a:buSzPts val="1100"/>
            </a:pPr>
            <a:r>
              <a:rPr lang="en-US" sz="1600" b="1" dirty="0">
                <a:solidFill>
                  <a:srgbClr val="99BD59"/>
                </a:solidFill>
                <a:latin typeface="Azo Sans" panose="02000000000000000000" pitchFamily="50" charset="0"/>
              </a:rPr>
              <a:t>Hypothesis 9: </a:t>
            </a:r>
            <a:r>
              <a:rPr lang="en-US" sz="1600" dirty="0">
                <a:solidFill>
                  <a:schemeClr val="tx1">
                    <a:lumMod val="65000"/>
                    <a:lumOff val="35000"/>
                  </a:schemeClr>
                </a:solidFill>
                <a:latin typeface="Azo Sans" panose="02000000000000000000" pitchFamily="50" charset="0"/>
              </a:rPr>
              <a:t>More power is supplied in winter season</a:t>
            </a:r>
            <a:endParaRPr lang="en-US" sz="1600" b="1" dirty="0">
              <a:solidFill>
                <a:srgbClr val="99BD59"/>
              </a:solidFill>
              <a:latin typeface="Azo Sans" panose="02000000000000000000" pitchFamily="50" charset="0"/>
            </a:endParaRPr>
          </a:p>
          <a:p>
            <a:pPr lvl="0" algn="just">
              <a:spcBef>
                <a:spcPts val="1000"/>
              </a:spcBef>
            </a:pPr>
            <a:r>
              <a:rPr lang="en-US" sz="1600" b="1" dirty="0">
                <a:solidFill>
                  <a:srgbClr val="99BD59"/>
                </a:solidFill>
                <a:latin typeface="Azo Sans" panose="02000000000000000000" pitchFamily="50" charset="0"/>
              </a:rPr>
              <a:t>Findings: </a:t>
            </a:r>
          </a:p>
          <a:p>
            <a:pPr marL="457200" lvl="0" indent="-355600" algn="just">
              <a:spcBef>
                <a:spcPts val="1000"/>
              </a:spcBef>
              <a:buClr>
                <a:srgbClr val="99BD59"/>
              </a:buClr>
              <a:buSzPct val="100000"/>
              <a:buFont typeface="Wingdings" panose="05000000000000000000" pitchFamily="2" charset="2"/>
              <a:buChar char="§"/>
            </a:pPr>
            <a:r>
              <a:rPr lang="en-US" sz="1600" dirty="0">
                <a:solidFill>
                  <a:schemeClr val="tx1">
                    <a:lumMod val="65000"/>
                    <a:lumOff val="35000"/>
                  </a:schemeClr>
                </a:solidFill>
                <a:latin typeface="Azo Sans" panose="02000000000000000000" pitchFamily="50" charset="0"/>
              </a:rPr>
              <a:t>From  the graph, winter sees the highest power supply at 573kw, while Nov has the highest supply.</a:t>
            </a:r>
          </a:p>
          <a:p>
            <a:pPr marL="101600" lvl="0" algn="just" rtl="0">
              <a:lnSpc>
                <a:spcPct val="150000"/>
              </a:lnSpc>
              <a:spcBef>
                <a:spcPts val="1000"/>
              </a:spcBef>
              <a:spcAft>
                <a:spcPts val="0"/>
              </a:spcAft>
              <a:buClr>
                <a:srgbClr val="99BD59"/>
              </a:buClr>
              <a:buSzPct val="100000"/>
            </a:pPr>
            <a:endParaRPr lang="en-US" sz="1600" dirty="0">
              <a:solidFill>
                <a:schemeClr val="tx1">
                  <a:lumMod val="65000"/>
                  <a:lumOff val="35000"/>
                </a:schemeClr>
              </a:solidFill>
              <a:latin typeface="Azo Sans" panose="02000000000000000000" pitchFamily="50" charset="0"/>
            </a:endParaRPr>
          </a:p>
        </p:txBody>
      </p:sp>
      <p:sp>
        <p:nvSpPr>
          <p:cNvPr id="5" name="Rectangle 4">
            <a:extLst>
              <a:ext uri="{FF2B5EF4-FFF2-40B4-BE49-F238E27FC236}">
                <a16:creationId xmlns:a16="http://schemas.microsoft.com/office/drawing/2014/main" id="{C4FFEC15-96A9-49CF-A003-7CCEEAAAB0FB}"/>
              </a:ext>
            </a:extLst>
          </p:cNvPr>
          <p:cNvSpPr/>
          <p:nvPr/>
        </p:nvSpPr>
        <p:spPr>
          <a:xfrm>
            <a:off x="0" y="0"/>
            <a:ext cx="12192000" cy="933450"/>
          </a:xfrm>
          <a:prstGeom prst="rect">
            <a:avLst/>
          </a:prstGeom>
          <a:solidFill>
            <a:srgbClr val="92B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91;p14">
            <a:extLst>
              <a:ext uri="{FF2B5EF4-FFF2-40B4-BE49-F238E27FC236}">
                <a16:creationId xmlns:a16="http://schemas.microsoft.com/office/drawing/2014/main" id="{CA7B0F39-A78E-4D40-B6EF-20514930F35D}"/>
              </a:ext>
            </a:extLst>
          </p:cNvPr>
          <p:cNvSpPr txBox="1">
            <a:spLocks/>
          </p:cNvSpPr>
          <p:nvPr/>
        </p:nvSpPr>
        <p:spPr>
          <a:xfrm>
            <a:off x="514350" y="219474"/>
            <a:ext cx="10515600" cy="53260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sz="2800" b="1" dirty="0">
                <a:solidFill>
                  <a:schemeClr val="bg1"/>
                </a:solidFill>
                <a:latin typeface="Azo Sans" panose="02000000000000000000" pitchFamily="50" charset="0"/>
              </a:rPr>
              <a:t>Results of Hypothesis (Cont.)</a:t>
            </a:r>
          </a:p>
        </p:txBody>
      </p:sp>
      <p:sp>
        <p:nvSpPr>
          <p:cNvPr id="7" name="Slide Number Placeholder 2">
            <a:extLst>
              <a:ext uri="{FF2B5EF4-FFF2-40B4-BE49-F238E27FC236}">
                <a16:creationId xmlns:a16="http://schemas.microsoft.com/office/drawing/2014/main" id="{8743A7EB-DFC6-4C2F-B262-0BBFC6DD9E8A}"/>
              </a:ext>
            </a:extLst>
          </p:cNvPr>
          <p:cNvSpPr txBox="1">
            <a:spLocks/>
          </p:cNvSpPr>
          <p:nvPr/>
        </p:nvSpPr>
        <p:spPr>
          <a:xfrm>
            <a:off x="9082260" y="642940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3188A9-D42A-488E-AC63-45C7C231CDED}" type="slidenum">
              <a:rPr lang="en-US" sz="1600" smtClean="0">
                <a:solidFill>
                  <a:schemeClr val="tx1">
                    <a:lumMod val="75000"/>
                    <a:lumOff val="25000"/>
                  </a:schemeClr>
                </a:solidFill>
                <a:latin typeface="Metropolis" panose="00000500000000000000" pitchFamily="50" charset="0"/>
              </a:rPr>
              <a:pPr/>
              <a:t>11</a:t>
            </a:fld>
            <a:endParaRPr lang="en-US" sz="1600" dirty="0">
              <a:solidFill>
                <a:schemeClr val="tx1">
                  <a:lumMod val="75000"/>
                  <a:lumOff val="25000"/>
                </a:schemeClr>
              </a:solidFill>
              <a:latin typeface="Metropolis" panose="00000500000000000000" pitchFamily="50" charset="0"/>
            </a:endParaRPr>
          </a:p>
        </p:txBody>
      </p:sp>
      <p:cxnSp>
        <p:nvCxnSpPr>
          <p:cNvPr id="8" name="Straight Connector 7">
            <a:extLst>
              <a:ext uri="{FF2B5EF4-FFF2-40B4-BE49-F238E27FC236}">
                <a16:creationId xmlns:a16="http://schemas.microsoft.com/office/drawing/2014/main" id="{384D6BDC-B92C-489A-94CB-0B27DD783609}"/>
              </a:ext>
            </a:extLst>
          </p:cNvPr>
          <p:cNvCxnSpPr>
            <a:cxnSpLocks/>
          </p:cNvCxnSpPr>
          <p:nvPr/>
        </p:nvCxnSpPr>
        <p:spPr>
          <a:xfrm>
            <a:off x="0" y="6353204"/>
            <a:ext cx="12192000" cy="0"/>
          </a:xfrm>
          <a:prstGeom prst="line">
            <a:avLst/>
          </a:prstGeom>
          <a:ln>
            <a:solidFill>
              <a:srgbClr val="569105"/>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5B399074-A5BF-4D62-8698-878EDCF85035}"/>
              </a:ext>
            </a:extLst>
          </p:cNvPr>
          <p:cNvPicPr>
            <a:picLocks noChangeAspect="1"/>
          </p:cNvPicPr>
          <p:nvPr/>
        </p:nvPicPr>
        <p:blipFill>
          <a:blip r:embed="rId3"/>
          <a:stretch>
            <a:fillRect/>
          </a:stretch>
        </p:blipFill>
        <p:spPr>
          <a:xfrm>
            <a:off x="11029950" y="5363305"/>
            <a:ext cx="808524" cy="808524"/>
          </a:xfrm>
          <a:prstGeom prst="rect">
            <a:avLst/>
          </a:prstGeom>
        </p:spPr>
      </p:pic>
      <p:pic>
        <p:nvPicPr>
          <p:cNvPr id="3" name="Picture 2">
            <a:extLst>
              <a:ext uri="{FF2B5EF4-FFF2-40B4-BE49-F238E27FC236}">
                <a16:creationId xmlns:a16="http://schemas.microsoft.com/office/drawing/2014/main" id="{7FC6E562-42BF-4B5C-B2D3-2E3822B9D095}"/>
              </a:ext>
            </a:extLst>
          </p:cNvPr>
          <p:cNvPicPr>
            <a:picLocks noChangeAspect="1"/>
          </p:cNvPicPr>
          <p:nvPr/>
        </p:nvPicPr>
        <p:blipFill>
          <a:blip r:embed="rId4"/>
          <a:stretch>
            <a:fillRect/>
          </a:stretch>
        </p:blipFill>
        <p:spPr>
          <a:xfrm>
            <a:off x="7141837" y="1152924"/>
            <a:ext cx="3210153" cy="2487890"/>
          </a:xfrm>
          <a:prstGeom prst="rect">
            <a:avLst/>
          </a:prstGeom>
        </p:spPr>
      </p:pic>
      <p:pic>
        <p:nvPicPr>
          <p:cNvPr id="13" name="Picture 12">
            <a:extLst>
              <a:ext uri="{FF2B5EF4-FFF2-40B4-BE49-F238E27FC236}">
                <a16:creationId xmlns:a16="http://schemas.microsoft.com/office/drawing/2014/main" id="{8ABF09FD-87D6-4FBA-9687-17461C790E88}"/>
              </a:ext>
            </a:extLst>
          </p:cNvPr>
          <p:cNvPicPr>
            <a:picLocks noChangeAspect="1"/>
          </p:cNvPicPr>
          <p:nvPr/>
        </p:nvPicPr>
        <p:blipFill rotWithShape="1">
          <a:blip r:embed="rId5"/>
          <a:srcRect t="1984"/>
          <a:stretch/>
        </p:blipFill>
        <p:spPr>
          <a:xfrm>
            <a:off x="6627200" y="3739953"/>
            <a:ext cx="4452842" cy="2514112"/>
          </a:xfrm>
          <a:prstGeom prst="rect">
            <a:avLst/>
          </a:prstGeom>
        </p:spPr>
      </p:pic>
    </p:spTree>
    <p:extLst>
      <p:ext uri="{BB962C8B-B14F-4D97-AF65-F5344CB8AC3E}">
        <p14:creationId xmlns:p14="http://schemas.microsoft.com/office/powerpoint/2010/main" val="3593500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2" name="Google Shape;182;p24"/>
          <p:cNvSpPr txBox="1">
            <a:spLocks noGrp="1"/>
          </p:cNvSpPr>
          <p:nvPr>
            <p:ph type="body" idx="4294967295"/>
          </p:nvPr>
        </p:nvSpPr>
        <p:spPr>
          <a:xfrm>
            <a:off x="658372" y="1152924"/>
            <a:ext cx="10875256" cy="4380746"/>
          </a:xfrm>
          <a:prstGeom prst="rect">
            <a:avLst/>
          </a:prstGeom>
        </p:spPr>
        <p:txBody>
          <a:bodyPr spcFirstLastPara="1" wrap="square" lIns="91425" tIns="45700" rIns="91425" bIns="45700" anchor="t" anchorCtr="0">
            <a:noAutofit/>
          </a:bodyPr>
          <a:lstStyle/>
          <a:p>
            <a:pPr marL="0" lvl="0" indent="0" algn="just" rtl="0">
              <a:lnSpc>
                <a:spcPct val="150000"/>
              </a:lnSpc>
              <a:spcBef>
                <a:spcPts val="1000"/>
              </a:spcBef>
              <a:spcAft>
                <a:spcPts val="0"/>
              </a:spcAft>
              <a:buNone/>
            </a:pPr>
            <a:r>
              <a:rPr lang="en-US" sz="1600" b="1" dirty="0">
                <a:solidFill>
                  <a:srgbClr val="99BD59"/>
                </a:solidFill>
                <a:latin typeface="Azo Sans" panose="02000000000000000000" pitchFamily="50" charset="0"/>
              </a:rPr>
              <a:t>Assumptions:</a:t>
            </a:r>
            <a:endParaRPr sz="1600" b="1" dirty="0">
              <a:solidFill>
                <a:srgbClr val="99BD59"/>
              </a:solidFill>
              <a:latin typeface="Azo Sans" panose="02000000000000000000" pitchFamily="50" charset="0"/>
            </a:endParaRPr>
          </a:p>
          <a:p>
            <a:pPr marL="457200" lvl="0" indent="-349250" algn="just" rtl="0">
              <a:lnSpc>
                <a:spcPct val="150000"/>
              </a:lnSpc>
              <a:spcBef>
                <a:spcPts val="1100"/>
              </a:spcBef>
              <a:spcAft>
                <a:spcPts val="0"/>
              </a:spcAft>
              <a:buClr>
                <a:srgbClr val="99BD59"/>
              </a:buClr>
              <a:buSzPct val="100000"/>
              <a:buAutoNum type="arabicPeriod"/>
            </a:pPr>
            <a:r>
              <a:rPr lang="en-US" sz="1600" dirty="0">
                <a:solidFill>
                  <a:schemeClr val="tx1">
                    <a:lumMod val="65000"/>
                    <a:lumOff val="35000"/>
                  </a:schemeClr>
                </a:solidFill>
                <a:highlight>
                  <a:srgbClr val="FFFFFF"/>
                </a:highlight>
                <a:latin typeface="Azo Sans" panose="02000000000000000000" pitchFamily="50" charset="0"/>
                <a:sym typeface="Arial"/>
              </a:rPr>
              <a:t>There are 10000 households in Orkney Islands.</a:t>
            </a:r>
            <a:endParaRPr sz="1600" u="sng" dirty="0">
              <a:solidFill>
                <a:schemeClr val="tx1">
                  <a:lumMod val="65000"/>
                  <a:lumOff val="35000"/>
                </a:schemeClr>
              </a:solidFill>
              <a:highlight>
                <a:srgbClr val="FFFFFF"/>
              </a:highlight>
              <a:latin typeface="Azo Sans" panose="02000000000000000000" pitchFamily="50" charset="0"/>
              <a:sym typeface="Arial"/>
            </a:endParaRPr>
          </a:p>
          <a:p>
            <a:pPr marL="457200" lvl="0" indent="-349250" algn="just" rtl="0">
              <a:lnSpc>
                <a:spcPct val="150000"/>
              </a:lnSpc>
              <a:spcBef>
                <a:spcPts val="0"/>
              </a:spcBef>
              <a:spcAft>
                <a:spcPts val="0"/>
              </a:spcAft>
              <a:buClr>
                <a:srgbClr val="99BD59"/>
              </a:buClr>
              <a:buSzPct val="100000"/>
              <a:buAutoNum type="arabicPeriod"/>
            </a:pPr>
            <a:r>
              <a:rPr lang="en-US" sz="1600" dirty="0">
                <a:solidFill>
                  <a:schemeClr val="tx1">
                    <a:lumMod val="65000"/>
                    <a:lumOff val="35000"/>
                  </a:schemeClr>
                </a:solidFill>
                <a:highlight>
                  <a:srgbClr val="FFFFFF"/>
                </a:highlight>
                <a:latin typeface="Azo Sans" panose="02000000000000000000" pitchFamily="50" charset="0"/>
                <a:sym typeface="Arial"/>
              </a:rPr>
              <a:t>Each household who takes up the DR scheme can turn on their heating storage which increase power by 5kW. </a:t>
            </a:r>
            <a:endParaRPr sz="1600" u="sng" dirty="0">
              <a:solidFill>
                <a:schemeClr val="tx1">
                  <a:lumMod val="65000"/>
                  <a:lumOff val="35000"/>
                </a:schemeClr>
              </a:solidFill>
              <a:highlight>
                <a:srgbClr val="FFFFFF"/>
              </a:highlight>
              <a:latin typeface="Azo Sans" panose="02000000000000000000" pitchFamily="50" charset="0"/>
              <a:sym typeface="Arial"/>
            </a:endParaRPr>
          </a:p>
          <a:p>
            <a:pPr marL="457200" lvl="0" indent="-349250" algn="just" rtl="0">
              <a:lnSpc>
                <a:spcPct val="150000"/>
              </a:lnSpc>
              <a:spcBef>
                <a:spcPts val="0"/>
              </a:spcBef>
              <a:spcAft>
                <a:spcPts val="0"/>
              </a:spcAft>
              <a:buClr>
                <a:srgbClr val="99BD59"/>
              </a:buClr>
              <a:buSzPct val="100000"/>
              <a:buAutoNum type="arabicPeriod"/>
            </a:pPr>
            <a:r>
              <a:rPr lang="en-US" sz="1600" dirty="0">
                <a:solidFill>
                  <a:schemeClr val="tx1">
                    <a:lumMod val="65000"/>
                    <a:lumOff val="35000"/>
                  </a:schemeClr>
                </a:solidFill>
                <a:highlight>
                  <a:srgbClr val="FFFFFF"/>
                </a:highlight>
                <a:latin typeface="Azo Sans" panose="02000000000000000000" pitchFamily="50" charset="0"/>
                <a:sym typeface="Arial"/>
              </a:rPr>
              <a:t>Household demand within a 30-minute window is assumed to be constant.</a:t>
            </a:r>
            <a:endParaRPr sz="1600" dirty="0">
              <a:solidFill>
                <a:schemeClr val="tx1">
                  <a:lumMod val="65000"/>
                  <a:lumOff val="35000"/>
                </a:schemeClr>
              </a:solidFill>
              <a:highlight>
                <a:srgbClr val="FFFFFF"/>
              </a:highlight>
              <a:latin typeface="Azo Sans" panose="02000000000000000000" pitchFamily="50" charset="0"/>
              <a:sym typeface="Arial"/>
            </a:endParaRPr>
          </a:p>
          <a:p>
            <a:pPr marL="457200" lvl="0" indent="-349250" algn="just" rtl="0">
              <a:lnSpc>
                <a:spcPct val="150000"/>
              </a:lnSpc>
              <a:spcBef>
                <a:spcPts val="0"/>
              </a:spcBef>
              <a:spcAft>
                <a:spcPts val="0"/>
              </a:spcAft>
              <a:buClr>
                <a:srgbClr val="99BD59"/>
              </a:buClr>
              <a:buSzPct val="100000"/>
              <a:buAutoNum type="arabicPeriod"/>
            </a:pPr>
            <a:r>
              <a:rPr lang="en-US" sz="1600" dirty="0">
                <a:solidFill>
                  <a:schemeClr val="tx1">
                    <a:lumMod val="65000"/>
                    <a:lumOff val="35000"/>
                  </a:schemeClr>
                </a:solidFill>
                <a:highlight>
                  <a:srgbClr val="FFFFFF"/>
                </a:highlight>
                <a:latin typeface="Azo Sans" panose="02000000000000000000" pitchFamily="50" charset="0"/>
                <a:sym typeface="Arial"/>
              </a:rPr>
              <a:t>We use 2017 data as sample</a:t>
            </a:r>
            <a:endParaRPr sz="1600" dirty="0">
              <a:solidFill>
                <a:schemeClr val="tx1">
                  <a:lumMod val="65000"/>
                  <a:lumOff val="35000"/>
                </a:schemeClr>
              </a:solidFill>
              <a:highlight>
                <a:srgbClr val="FFFFFF"/>
              </a:highlight>
              <a:latin typeface="Azo Sans" panose="02000000000000000000" pitchFamily="50" charset="0"/>
              <a:sym typeface="Arial"/>
            </a:endParaRPr>
          </a:p>
          <a:p>
            <a:pPr marL="457200" marR="190500" lvl="0" indent="-349250" algn="just" rtl="0">
              <a:lnSpc>
                <a:spcPct val="150000"/>
              </a:lnSpc>
              <a:spcBef>
                <a:spcPts val="0"/>
              </a:spcBef>
              <a:spcAft>
                <a:spcPts val="0"/>
              </a:spcAft>
              <a:buClr>
                <a:srgbClr val="99BD59"/>
              </a:buClr>
              <a:buSzPct val="100000"/>
              <a:buAutoNum type="arabicPeriod"/>
            </a:pPr>
            <a:r>
              <a:rPr lang="en-US" sz="1600" dirty="0">
                <a:solidFill>
                  <a:schemeClr val="tx1">
                    <a:lumMod val="65000"/>
                    <a:lumOff val="35000"/>
                  </a:schemeClr>
                </a:solidFill>
                <a:highlight>
                  <a:srgbClr val="FFFFFF"/>
                </a:highlight>
                <a:latin typeface="Azo Sans" panose="02000000000000000000" pitchFamily="50" charset="0"/>
                <a:sym typeface="Arial"/>
              </a:rPr>
              <a:t>We assume that penetration = number of household installing smart heating storages (5kw). Residential demand is not used for calculation in this case for the reasons.</a:t>
            </a:r>
            <a:endParaRPr sz="1600" dirty="0">
              <a:solidFill>
                <a:schemeClr val="tx1">
                  <a:lumMod val="65000"/>
                  <a:lumOff val="35000"/>
                </a:schemeClr>
              </a:solidFill>
              <a:highlight>
                <a:srgbClr val="FFFFFF"/>
              </a:highlight>
              <a:latin typeface="Azo Sans" panose="02000000000000000000" pitchFamily="50" charset="0"/>
              <a:sym typeface="Arial"/>
            </a:endParaRPr>
          </a:p>
          <a:p>
            <a:pPr marL="457200" marR="190500" lvl="0" indent="-349250" algn="just" rtl="0">
              <a:lnSpc>
                <a:spcPct val="150000"/>
              </a:lnSpc>
              <a:spcBef>
                <a:spcPts val="0"/>
              </a:spcBef>
              <a:spcAft>
                <a:spcPts val="0"/>
              </a:spcAft>
              <a:buClr>
                <a:srgbClr val="99BD59"/>
              </a:buClr>
              <a:buSzPct val="100000"/>
              <a:buFont typeface="Arial"/>
              <a:buAutoNum type="arabicPeriod"/>
            </a:pPr>
            <a:r>
              <a:rPr lang="en-US" sz="1600" dirty="0">
                <a:solidFill>
                  <a:schemeClr val="tx1">
                    <a:lumMod val="65000"/>
                    <a:lumOff val="35000"/>
                  </a:schemeClr>
                </a:solidFill>
                <a:highlight>
                  <a:srgbClr val="FFFFFF"/>
                </a:highlight>
                <a:latin typeface="Azo Sans" panose="02000000000000000000" pitchFamily="50" charset="0"/>
                <a:sym typeface="Arial"/>
              </a:rPr>
              <a:t>We are actually assuming that the whole electricity demand from a household can be stored hence reducing the curtailment. We think that its not a reasonable assumption since that many of the electricity demand (</a:t>
            </a:r>
            <a:r>
              <a:rPr lang="en-US" sz="1600" dirty="0" err="1">
                <a:solidFill>
                  <a:schemeClr val="tx1">
                    <a:lumMod val="65000"/>
                    <a:lumOff val="35000"/>
                  </a:schemeClr>
                </a:solidFill>
                <a:highlight>
                  <a:srgbClr val="FFFFFF"/>
                </a:highlight>
                <a:latin typeface="Azo Sans" panose="02000000000000000000" pitchFamily="50" charset="0"/>
                <a:sym typeface="Arial"/>
              </a:rPr>
              <a:t>ie</a:t>
            </a:r>
            <a:r>
              <a:rPr lang="en-US" sz="1600" dirty="0">
                <a:solidFill>
                  <a:schemeClr val="tx1">
                    <a:lumMod val="65000"/>
                    <a:lumOff val="35000"/>
                  </a:schemeClr>
                </a:solidFill>
                <a:highlight>
                  <a:srgbClr val="FFFFFF"/>
                </a:highlight>
                <a:latin typeface="Azo Sans" panose="02000000000000000000" pitchFamily="50" charset="0"/>
                <a:sym typeface="Arial"/>
              </a:rPr>
              <a:t>. cooking, watching TV, lighting) from a household cannot be stored like a heater.</a:t>
            </a:r>
            <a:endParaRPr sz="1600" dirty="0">
              <a:solidFill>
                <a:schemeClr val="tx1">
                  <a:lumMod val="65000"/>
                  <a:lumOff val="35000"/>
                </a:schemeClr>
              </a:solidFill>
              <a:highlight>
                <a:srgbClr val="FFFFFF"/>
              </a:highlight>
              <a:latin typeface="Azo Sans" panose="02000000000000000000" pitchFamily="50" charset="0"/>
              <a:sym typeface="Arial"/>
            </a:endParaRPr>
          </a:p>
        </p:txBody>
      </p:sp>
      <p:sp>
        <p:nvSpPr>
          <p:cNvPr id="4" name="Rectangle 3">
            <a:extLst>
              <a:ext uri="{FF2B5EF4-FFF2-40B4-BE49-F238E27FC236}">
                <a16:creationId xmlns:a16="http://schemas.microsoft.com/office/drawing/2014/main" id="{4F9F5457-1423-46FC-8C2A-D62BF1BB632C}"/>
              </a:ext>
            </a:extLst>
          </p:cNvPr>
          <p:cNvSpPr/>
          <p:nvPr/>
        </p:nvSpPr>
        <p:spPr>
          <a:xfrm>
            <a:off x="0" y="0"/>
            <a:ext cx="12192000" cy="933450"/>
          </a:xfrm>
          <a:prstGeom prst="rect">
            <a:avLst/>
          </a:prstGeom>
          <a:solidFill>
            <a:srgbClr val="92B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91;p14">
            <a:extLst>
              <a:ext uri="{FF2B5EF4-FFF2-40B4-BE49-F238E27FC236}">
                <a16:creationId xmlns:a16="http://schemas.microsoft.com/office/drawing/2014/main" id="{679ABB80-5C36-4CC8-B613-39DE42E13B5E}"/>
              </a:ext>
            </a:extLst>
          </p:cNvPr>
          <p:cNvSpPr txBox="1">
            <a:spLocks/>
          </p:cNvSpPr>
          <p:nvPr/>
        </p:nvSpPr>
        <p:spPr>
          <a:xfrm>
            <a:off x="514350" y="219474"/>
            <a:ext cx="10515600" cy="53260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sz="2800" b="1" dirty="0">
                <a:solidFill>
                  <a:schemeClr val="bg1"/>
                </a:solidFill>
                <a:latin typeface="Azo Sans" panose="02000000000000000000" pitchFamily="50" charset="0"/>
              </a:rPr>
              <a:t>Assumptions for DR Strategy</a:t>
            </a:r>
            <a:endParaRPr lang="en-US" sz="2800" dirty="0">
              <a:solidFill>
                <a:schemeClr val="bg1"/>
              </a:solidFill>
              <a:latin typeface="Azo Sans" panose="02000000000000000000" pitchFamily="50" charset="0"/>
            </a:endParaRPr>
          </a:p>
        </p:txBody>
      </p:sp>
      <p:sp>
        <p:nvSpPr>
          <p:cNvPr id="6" name="Slide Number Placeholder 2">
            <a:extLst>
              <a:ext uri="{FF2B5EF4-FFF2-40B4-BE49-F238E27FC236}">
                <a16:creationId xmlns:a16="http://schemas.microsoft.com/office/drawing/2014/main" id="{079D7357-D226-4F88-9C1F-BD681F968118}"/>
              </a:ext>
            </a:extLst>
          </p:cNvPr>
          <p:cNvSpPr txBox="1">
            <a:spLocks/>
          </p:cNvSpPr>
          <p:nvPr/>
        </p:nvSpPr>
        <p:spPr>
          <a:xfrm>
            <a:off x="9082260" y="642940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3188A9-D42A-488E-AC63-45C7C231CDED}" type="slidenum">
              <a:rPr lang="en-US" sz="1600" smtClean="0">
                <a:solidFill>
                  <a:schemeClr val="tx1">
                    <a:lumMod val="75000"/>
                    <a:lumOff val="25000"/>
                  </a:schemeClr>
                </a:solidFill>
                <a:latin typeface="Metropolis" panose="00000500000000000000" pitchFamily="50" charset="0"/>
              </a:rPr>
              <a:pPr/>
              <a:t>12</a:t>
            </a:fld>
            <a:endParaRPr lang="en-US" sz="1600" dirty="0">
              <a:solidFill>
                <a:schemeClr val="tx1">
                  <a:lumMod val="75000"/>
                  <a:lumOff val="25000"/>
                </a:schemeClr>
              </a:solidFill>
              <a:latin typeface="Metropolis" panose="00000500000000000000" pitchFamily="50" charset="0"/>
            </a:endParaRPr>
          </a:p>
        </p:txBody>
      </p:sp>
      <p:cxnSp>
        <p:nvCxnSpPr>
          <p:cNvPr id="7" name="Straight Connector 6">
            <a:extLst>
              <a:ext uri="{FF2B5EF4-FFF2-40B4-BE49-F238E27FC236}">
                <a16:creationId xmlns:a16="http://schemas.microsoft.com/office/drawing/2014/main" id="{E8643B13-E9BB-4497-A5CD-6EEE5597C8F3}"/>
              </a:ext>
            </a:extLst>
          </p:cNvPr>
          <p:cNvCxnSpPr>
            <a:cxnSpLocks/>
          </p:cNvCxnSpPr>
          <p:nvPr/>
        </p:nvCxnSpPr>
        <p:spPr>
          <a:xfrm>
            <a:off x="0" y="6353204"/>
            <a:ext cx="12192000" cy="0"/>
          </a:xfrm>
          <a:prstGeom prst="line">
            <a:avLst/>
          </a:prstGeom>
          <a:ln>
            <a:solidFill>
              <a:srgbClr val="569105"/>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7A839CF2-4AA5-4D0C-A3CA-3A86A981D87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47000"/>
                    </a14:imgEffect>
                    <a14:imgEffect>
                      <a14:brightnessContrast contrast="-40000"/>
                    </a14:imgEffect>
                  </a14:imgLayer>
                </a14:imgProps>
              </a:ext>
            </a:extLst>
          </a:blip>
          <a:stretch>
            <a:fillRect/>
          </a:stretch>
        </p:blipFill>
        <p:spPr>
          <a:xfrm>
            <a:off x="11125650" y="5520501"/>
            <a:ext cx="781754" cy="73745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8" name="Google Shape;188;p25"/>
          <p:cNvSpPr txBox="1">
            <a:spLocks noGrp="1"/>
          </p:cNvSpPr>
          <p:nvPr>
            <p:ph type="body" idx="4294967295"/>
          </p:nvPr>
        </p:nvSpPr>
        <p:spPr>
          <a:xfrm>
            <a:off x="514350" y="1719633"/>
            <a:ext cx="5734050" cy="3418734"/>
          </a:xfrm>
          <a:prstGeom prst="rect">
            <a:avLst/>
          </a:prstGeom>
        </p:spPr>
        <p:txBody>
          <a:bodyPr spcFirstLastPara="1" wrap="square" lIns="91425" tIns="45700" rIns="91425" bIns="45700" anchor="t" anchorCtr="0">
            <a:noAutofit/>
          </a:bodyPr>
          <a:lstStyle/>
          <a:p>
            <a:pPr marL="0" lvl="0" indent="0" algn="just" rtl="0">
              <a:lnSpc>
                <a:spcPct val="150000"/>
              </a:lnSpc>
              <a:spcBef>
                <a:spcPts val="1000"/>
              </a:spcBef>
              <a:spcAft>
                <a:spcPts val="0"/>
              </a:spcAft>
              <a:buNone/>
            </a:pPr>
            <a:r>
              <a:rPr lang="en-US" sz="1600" b="1" dirty="0">
                <a:solidFill>
                  <a:srgbClr val="99BD59"/>
                </a:solidFill>
                <a:highlight>
                  <a:srgbClr val="FFFFFF"/>
                </a:highlight>
                <a:latin typeface="Azo Sans" panose="02000000000000000000" pitchFamily="50" charset="0"/>
                <a:sym typeface="Arial"/>
              </a:rPr>
              <a:t>Max heating units needed to completely avoid curtailment.</a:t>
            </a:r>
          </a:p>
          <a:p>
            <a:pPr marL="0" lvl="0" indent="0" algn="just" rtl="0">
              <a:lnSpc>
                <a:spcPct val="150000"/>
              </a:lnSpc>
              <a:spcBef>
                <a:spcPts val="1000"/>
              </a:spcBef>
              <a:spcAft>
                <a:spcPts val="0"/>
              </a:spcAft>
              <a:buNone/>
            </a:pPr>
            <a:endParaRPr sz="1600" dirty="0">
              <a:solidFill>
                <a:srgbClr val="99BD59"/>
              </a:solidFill>
              <a:highlight>
                <a:srgbClr val="FFFFFF"/>
              </a:highlight>
              <a:latin typeface="Azo Sans" panose="02000000000000000000" pitchFamily="50" charset="0"/>
              <a:sym typeface="Arial"/>
            </a:endParaRPr>
          </a:p>
          <a:p>
            <a:pPr marL="457200" lvl="0" indent="-342900" algn="just" rtl="0">
              <a:lnSpc>
                <a:spcPct val="150000"/>
              </a:lnSpc>
              <a:spcBef>
                <a:spcPts val="1100"/>
              </a:spcBef>
              <a:spcAft>
                <a:spcPts val="0"/>
              </a:spcAft>
              <a:buClr>
                <a:srgbClr val="99BD59"/>
              </a:buClr>
              <a:buSzPts val="1800"/>
              <a:buFont typeface="Wingdings" panose="05000000000000000000" pitchFamily="2" charset="2"/>
              <a:buChar char="§"/>
            </a:pPr>
            <a:r>
              <a:rPr lang="en-US" sz="1600" dirty="0">
                <a:solidFill>
                  <a:schemeClr val="tx1">
                    <a:lumMod val="65000"/>
                    <a:lumOff val="35000"/>
                  </a:schemeClr>
                </a:solidFill>
                <a:highlight>
                  <a:srgbClr val="FFFFFF"/>
                </a:highlight>
                <a:latin typeface="Azo Sans" panose="02000000000000000000" pitchFamily="50" charset="0"/>
                <a:sym typeface="Arial"/>
              </a:rPr>
              <a:t>A maximum of </a:t>
            </a:r>
            <a:r>
              <a:rPr lang="en-US" sz="1800" b="1" dirty="0">
                <a:solidFill>
                  <a:srgbClr val="99BD59"/>
                </a:solidFill>
                <a:highlight>
                  <a:srgbClr val="FFFFFF"/>
                </a:highlight>
                <a:latin typeface="Azo Sans" panose="02000000000000000000" pitchFamily="50" charset="0"/>
              </a:rPr>
              <a:t>178 heating </a:t>
            </a:r>
            <a:r>
              <a:rPr lang="en-US" sz="1600" dirty="0">
                <a:solidFill>
                  <a:schemeClr val="tx1">
                    <a:lumMod val="65000"/>
                    <a:lumOff val="35000"/>
                  </a:schemeClr>
                </a:solidFill>
                <a:highlight>
                  <a:srgbClr val="FFFFFF"/>
                </a:highlight>
                <a:latin typeface="Azo Sans" panose="02000000000000000000" pitchFamily="50" charset="0"/>
                <a:sym typeface="Arial"/>
              </a:rPr>
              <a:t>units will be needed to completely offset the total curtailment during the observable period for the single wind turbine.</a:t>
            </a:r>
            <a:endParaRPr sz="1600" dirty="0">
              <a:solidFill>
                <a:schemeClr val="tx1">
                  <a:lumMod val="65000"/>
                  <a:lumOff val="35000"/>
                </a:schemeClr>
              </a:solidFill>
              <a:highlight>
                <a:srgbClr val="FFFFFF"/>
              </a:highlight>
              <a:latin typeface="Azo Sans" panose="02000000000000000000" pitchFamily="50" charset="0"/>
              <a:sym typeface="Arial"/>
            </a:endParaRPr>
          </a:p>
        </p:txBody>
      </p:sp>
      <p:sp>
        <p:nvSpPr>
          <p:cNvPr id="4" name="Rectangle 3">
            <a:extLst>
              <a:ext uri="{FF2B5EF4-FFF2-40B4-BE49-F238E27FC236}">
                <a16:creationId xmlns:a16="http://schemas.microsoft.com/office/drawing/2014/main" id="{1A8FC8AC-55BD-48F0-8D58-DE790D9B2B2E}"/>
              </a:ext>
            </a:extLst>
          </p:cNvPr>
          <p:cNvSpPr/>
          <p:nvPr/>
        </p:nvSpPr>
        <p:spPr>
          <a:xfrm>
            <a:off x="0" y="0"/>
            <a:ext cx="12192000" cy="933450"/>
          </a:xfrm>
          <a:prstGeom prst="rect">
            <a:avLst/>
          </a:prstGeom>
          <a:solidFill>
            <a:srgbClr val="92B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91;p14">
            <a:extLst>
              <a:ext uri="{FF2B5EF4-FFF2-40B4-BE49-F238E27FC236}">
                <a16:creationId xmlns:a16="http://schemas.microsoft.com/office/drawing/2014/main" id="{7622F3AD-9229-43F2-A407-32F6F2CF6645}"/>
              </a:ext>
            </a:extLst>
          </p:cNvPr>
          <p:cNvSpPr txBox="1">
            <a:spLocks/>
          </p:cNvSpPr>
          <p:nvPr/>
        </p:nvSpPr>
        <p:spPr>
          <a:xfrm>
            <a:off x="514350" y="219474"/>
            <a:ext cx="10515600" cy="53260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sz="2800" b="1" dirty="0">
                <a:solidFill>
                  <a:schemeClr val="bg1"/>
                </a:solidFill>
                <a:latin typeface="Azo Sans" panose="02000000000000000000" pitchFamily="50" charset="0"/>
              </a:rPr>
              <a:t>DR Strategy</a:t>
            </a:r>
            <a:endParaRPr lang="en-US" sz="2800" dirty="0">
              <a:solidFill>
                <a:schemeClr val="bg1"/>
              </a:solidFill>
              <a:latin typeface="Azo Sans" panose="02000000000000000000" pitchFamily="50" charset="0"/>
            </a:endParaRPr>
          </a:p>
        </p:txBody>
      </p:sp>
      <p:sp>
        <p:nvSpPr>
          <p:cNvPr id="6" name="Slide Number Placeholder 2">
            <a:extLst>
              <a:ext uri="{FF2B5EF4-FFF2-40B4-BE49-F238E27FC236}">
                <a16:creationId xmlns:a16="http://schemas.microsoft.com/office/drawing/2014/main" id="{DEBDF345-D913-4DB4-8F27-A953A3583327}"/>
              </a:ext>
            </a:extLst>
          </p:cNvPr>
          <p:cNvSpPr txBox="1">
            <a:spLocks/>
          </p:cNvSpPr>
          <p:nvPr/>
        </p:nvSpPr>
        <p:spPr>
          <a:xfrm>
            <a:off x="9082260" y="642940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3188A9-D42A-488E-AC63-45C7C231CDED}" type="slidenum">
              <a:rPr lang="en-US" sz="1600" smtClean="0">
                <a:solidFill>
                  <a:schemeClr val="tx1">
                    <a:lumMod val="75000"/>
                    <a:lumOff val="25000"/>
                  </a:schemeClr>
                </a:solidFill>
                <a:latin typeface="Metropolis" panose="00000500000000000000" pitchFamily="50" charset="0"/>
              </a:rPr>
              <a:pPr/>
              <a:t>13</a:t>
            </a:fld>
            <a:endParaRPr lang="en-US" sz="1600" dirty="0">
              <a:solidFill>
                <a:schemeClr val="tx1">
                  <a:lumMod val="75000"/>
                  <a:lumOff val="25000"/>
                </a:schemeClr>
              </a:solidFill>
              <a:latin typeface="Metropolis" panose="00000500000000000000" pitchFamily="50" charset="0"/>
            </a:endParaRPr>
          </a:p>
        </p:txBody>
      </p:sp>
      <p:cxnSp>
        <p:nvCxnSpPr>
          <p:cNvPr id="7" name="Straight Connector 6">
            <a:extLst>
              <a:ext uri="{FF2B5EF4-FFF2-40B4-BE49-F238E27FC236}">
                <a16:creationId xmlns:a16="http://schemas.microsoft.com/office/drawing/2014/main" id="{5755822C-7D64-4A54-B5DD-412A8C177999}"/>
              </a:ext>
            </a:extLst>
          </p:cNvPr>
          <p:cNvCxnSpPr>
            <a:cxnSpLocks/>
          </p:cNvCxnSpPr>
          <p:nvPr/>
        </p:nvCxnSpPr>
        <p:spPr>
          <a:xfrm>
            <a:off x="0" y="6353204"/>
            <a:ext cx="12192000" cy="0"/>
          </a:xfrm>
          <a:prstGeom prst="line">
            <a:avLst/>
          </a:prstGeom>
          <a:ln>
            <a:solidFill>
              <a:srgbClr val="569105"/>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2C68EE94-284B-42C1-9A11-F5922B3F903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47000"/>
                    </a14:imgEffect>
                    <a14:imgEffect>
                      <a14:brightnessContrast contrast="-40000"/>
                    </a14:imgEffect>
                  </a14:imgLayer>
                </a14:imgProps>
              </a:ext>
            </a:extLst>
          </a:blip>
          <a:stretch>
            <a:fillRect/>
          </a:stretch>
        </p:blipFill>
        <p:spPr>
          <a:xfrm>
            <a:off x="11125650" y="5520501"/>
            <a:ext cx="781754" cy="737454"/>
          </a:xfrm>
          <a:prstGeom prst="rect">
            <a:avLst/>
          </a:prstGeom>
        </p:spPr>
      </p:pic>
      <p:pic>
        <p:nvPicPr>
          <p:cNvPr id="9" name="Picture 8">
            <a:extLst>
              <a:ext uri="{FF2B5EF4-FFF2-40B4-BE49-F238E27FC236}">
                <a16:creationId xmlns:a16="http://schemas.microsoft.com/office/drawing/2014/main" id="{19DFE494-20B8-46D1-8097-CA47BC678E7C}"/>
              </a:ext>
            </a:extLst>
          </p:cNvPr>
          <p:cNvPicPr>
            <a:picLocks noChangeAspect="1"/>
          </p:cNvPicPr>
          <p:nvPr/>
        </p:nvPicPr>
        <p:blipFill>
          <a:blip r:embed="rId5"/>
          <a:stretch>
            <a:fillRect/>
          </a:stretch>
        </p:blipFill>
        <p:spPr>
          <a:xfrm>
            <a:off x="7276709" y="1611928"/>
            <a:ext cx="3611101" cy="455990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4" name="Google Shape;194;p26"/>
          <p:cNvSpPr txBox="1">
            <a:spLocks noGrp="1"/>
          </p:cNvSpPr>
          <p:nvPr>
            <p:ph type="body" idx="4294967295"/>
          </p:nvPr>
        </p:nvSpPr>
        <p:spPr>
          <a:xfrm>
            <a:off x="417855" y="1534307"/>
            <a:ext cx="9105900" cy="4419300"/>
          </a:xfrm>
          <a:prstGeom prst="rect">
            <a:avLst/>
          </a:prstGeom>
        </p:spPr>
        <p:txBody>
          <a:bodyPr spcFirstLastPara="1" wrap="square" lIns="91425" tIns="45700" rIns="91425" bIns="45700" anchor="t" anchorCtr="0">
            <a:noAutofit/>
          </a:bodyPr>
          <a:lstStyle/>
          <a:p>
            <a:pPr marL="0" lvl="0" indent="0" algn="l" rtl="0">
              <a:lnSpc>
                <a:spcPct val="150000"/>
              </a:lnSpc>
              <a:spcBef>
                <a:spcPts val="1000"/>
              </a:spcBef>
              <a:spcAft>
                <a:spcPts val="0"/>
              </a:spcAft>
              <a:buNone/>
            </a:pPr>
            <a:r>
              <a:rPr lang="en-US" sz="1800" b="1" dirty="0">
                <a:solidFill>
                  <a:srgbClr val="99BD59"/>
                </a:solidFill>
                <a:highlight>
                  <a:srgbClr val="FFFFFF"/>
                </a:highlight>
                <a:latin typeface="Azo Sans" panose="02000000000000000000" pitchFamily="50" charset="0"/>
                <a:sym typeface="Arial"/>
              </a:rPr>
              <a:t>Devices requirement to handle curtailed energy of ONE turbine.</a:t>
            </a:r>
            <a:endParaRPr sz="1800" dirty="0">
              <a:solidFill>
                <a:srgbClr val="99BD59"/>
              </a:solidFill>
              <a:highlight>
                <a:srgbClr val="FFFFFF"/>
              </a:highlight>
              <a:latin typeface="Azo Sans" panose="02000000000000000000" pitchFamily="50" charset="0"/>
              <a:sym typeface="Arial"/>
            </a:endParaRPr>
          </a:p>
          <a:p>
            <a:pPr marL="0" lvl="0" indent="0" algn="l" rtl="0">
              <a:lnSpc>
                <a:spcPct val="150000"/>
              </a:lnSpc>
              <a:spcBef>
                <a:spcPts val="1100"/>
              </a:spcBef>
              <a:spcAft>
                <a:spcPts val="0"/>
              </a:spcAft>
              <a:buNone/>
            </a:pPr>
            <a:r>
              <a:rPr lang="en-US" sz="1800" dirty="0">
                <a:solidFill>
                  <a:schemeClr val="tx1">
                    <a:lumMod val="65000"/>
                    <a:lumOff val="35000"/>
                  </a:schemeClr>
                </a:solidFill>
                <a:highlight>
                  <a:srgbClr val="FFFFFF"/>
                </a:highlight>
                <a:latin typeface="Azo Sans" panose="02000000000000000000" pitchFamily="50" charset="0"/>
                <a:sym typeface="Arial"/>
              </a:rPr>
              <a:t>Assuming each heater can increase </a:t>
            </a:r>
            <a:r>
              <a:rPr lang="en-US" sz="1800" b="1" dirty="0">
                <a:solidFill>
                  <a:srgbClr val="99BD59"/>
                </a:solidFill>
                <a:highlight>
                  <a:schemeClr val="lt1"/>
                </a:highlight>
                <a:latin typeface="Azo Sans" panose="02000000000000000000" pitchFamily="50" charset="0"/>
              </a:rPr>
              <a:t>5kW</a:t>
            </a:r>
            <a:r>
              <a:rPr lang="en-US" sz="1800" dirty="0">
                <a:solidFill>
                  <a:schemeClr val="tx1">
                    <a:lumMod val="65000"/>
                    <a:lumOff val="35000"/>
                  </a:schemeClr>
                </a:solidFill>
                <a:highlight>
                  <a:srgbClr val="FFFFFF"/>
                </a:highlight>
                <a:latin typeface="Azo Sans" panose="02000000000000000000" pitchFamily="50" charset="0"/>
                <a:sym typeface="Arial"/>
              </a:rPr>
              <a:t> of power when turned on, different device penetrations can achieve the following result:</a:t>
            </a:r>
            <a:endParaRPr sz="1800" dirty="0">
              <a:solidFill>
                <a:schemeClr val="tx1">
                  <a:lumMod val="65000"/>
                  <a:lumOff val="35000"/>
                </a:schemeClr>
              </a:solidFill>
              <a:highlight>
                <a:srgbClr val="FFFFFF"/>
              </a:highlight>
              <a:latin typeface="Azo Sans" panose="02000000000000000000" pitchFamily="50" charset="0"/>
              <a:sym typeface="Arial"/>
            </a:endParaRPr>
          </a:p>
          <a:p>
            <a:pPr marL="457200" marR="127000" lvl="0" indent="-349250" algn="l" rtl="0">
              <a:lnSpc>
                <a:spcPct val="150000"/>
              </a:lnSpc>
              <a:spcBef>
                <a:spcPts val="1200"/>
              </a:spcBef>
              <a:spcAft>
                <a:spcPts val="0"/>
              </a:spcAft>
              <a:buClr>
                <a:srgbClr val="99BD59"/>
              </a:buClr>
              <a:buSzPct val="100000"/>
              <a:buFont typeface="Wingdings" panose="05000000000000000000" pitchFamily="2" charset="2"/>
              <a:buChar char="§"/>
            </a:pPr>
            <a:r>
              <a:rPr lang="en-US" sz="1800" b="1" dirty="0">
                <a:solidFill>
                  <a:srgbClr val="99BD59"/>
                </a:solidFill>
                <a:highlight>
                  <a:schemeClr val="lt1"/>
                </a:highlight>
                <a:latin typeface="Azo Sans" panose="02000000000000000000" pitchFamily="50" charset="0"/>
              </a:rPr>
              <a:t>10</a:t>
            </a:r>
            <a:r>
              <a:rPr lang="en-US" sz="1800" dirty="0">
                <a:solidFill>
                  <a:schemeClr val="tx1">
                    <a:lumMod val="65000"/>
                    <a:lumOff val="35000"/>
                  </a:schemeClr>
                </a:solidFill>
                <a:highlight>
                  <a:srgbClr val="FFFFFF"/>
                </a:highlight>
                <a:latin typeface="Azo Sans" panose="02000000000000000000" pitchFamily="50" charset="0"/>
                <a:sym typeface="Arial"/>
              </a:rPr>
              <a:t> devices is sufficient to offset </a:t>
            </a:r>
            <a:r>
              <a:rPr lang="en-US" sz="1800" b="1" dirty="0">
                <a:solidFill>
                  <a:srgbClr val="99BD59"/>
                </a:solidFill>
                <a:highlight>
                  <a:schemeClr val="lt1"/>
                </a:highlight>
                <a:latin typeface="Azo Sans" panose="02000000000000000000" pitchFamily="50" charset="0"/>
              </a:rPr>
              <a:t>12% </a:t>
            </a:r>
            <a:r>
              <a:rPr lang="en-US" sz="1800" dirty="0">
                <a:solidFill>
                  <a:schemeClr val="tx1">
                    <a:lumMod val="65000"/>
                    <a:lumOff val="35000"/>
                  </a:schemeClr>
                </a:solidFill>
                <a:highlight>
                  <a:srgbClr val="FFFFFF"/>
                </a:highlight>
                <a:latin typeface="Azo Sans" panose="02000000000000000000" pitchFamily="50" charset="0"/>
                <a:sym typeface="Arial"/>
              </a:rPr>
              <a:t>of energy curtailed from one wind farm.</a:t>
            </a:r>
            <a:endParaRPr sz="1800" dirty="0">
              <a:solidFill>
                <a:schemeClr val="tx1">
                  <a:lumMod val="65000"/>
                  <a:lumOff val="35000"/>
                </a:schemeClr>
              </a:solidFill>
              <a:highlight>
                <a:srgbClr val="FFFFFF"/>
              </a:highlight>
              <a:latin typeface="Azo Sans" panose="02000000000000000000" pitchFamily="50" charset="0"/>
              <a:sym typeface="Arial"/>
            </a:endParaRPr>
          </a:p>
          <a:p>
            <a:pPr marL="457200" marR="127000" lvl="0" indent="-349250" algn="l" rtl="0">
              <a:lnSpc>
                <a:spcPct val="150000"/>
              </a:lnSpc>
              <a:spcBef>
                <a:spcPts val="0"/>
              </a:spcBef>
              <a:spcAft>
                <a:spcPts val="0"/>
              </a:spcAft>
              <a:buClr>
                <a:srgbClr val="99BD59"/>
              </a:buClr>
              <a:buSzPct val="100000"/>
              <a:buFont typeface="Wingdings" panose="05000000000000000000" pitchFamily="2" charset="2"/>
              <a:buChar char="§"/>
            </a:pPr>
            <a:r>
              <a:rPr lang="en-US" sz="1800" b="1" dirty="0">
                <a:solidFill>
                  <a:srgbClr val="99BD59"/>
                </a:solidFill>
                <a:highlight>
                  <a:schemeClr val="lt1"/>
                </a:highlight>
                <a:latin typeface="Azo Sans" panose="02000000000000000000" pitchFamily="50" charset="0"/>
              </a:rPr>
              <a:t>20</a:t>
            </a:r>
            <a:r>
              <a:rPr lang="en-US" sz="1800" dirty="0">
                <a:solidFill>
                  <a:schemeClr val="tx1">
                    <a:lumMod val="65000"/>
                    <a:lumOff val="35000"/>
                  </a:schemeClr>
                </a:solidFill>
                <a:highlight>
                  <a:srgbClr val="FFFFFF"/>
                </a:highlight>
                <a:latin typeface="Azo Sans" panose="02000000000000000000" pitchFamily="50" charset="0"/>
                <a:sym typeface="Arial"/>
              </a:rPr>
              <a:t> devices is sufficient to offset </a:t>
            </a:r>
            <a:r>
              <a:rPr lang="en-US" sz="1800" b="1" dirty="0">
                <a:solidFill>
                  <a:srgbClr val="99BD59"/>
                </a:solidFill>
                <a:highlight>
                  <a:schemeClr val="lt1"/>
                </a:highlight>
                <a:latin typeface="Azo Sans" panose="02000000000000000000" pitchFamily="50" charset="0"/>
              </a:rPr>
              <a:t>23% </a:t>
            </a:r>
            <a:r>
              <a:rPr lang="en-US" sz="1800" dirty="0">
                <a:solidFill>
                  <a:schemeClr val="tx1">
                    <a:lumMod val="65000"/>
                    <a:lumOff val="35000"/>
                  </a:schemeClr>
                </a:solidFill>
                <a:highlight>
                  <a:srgbClr val="FFFFFF"/>
                </a:highlight>
                <a:latin typeface="Azo Sans" panose="02000000000000000000" pitchFamily="50" charset="0"/>
                <a:sym typeface="Arial"/>
              </a:rPr>
              <a:t>of energy curtailed from one wind farm.</a:t>
            </a:r>
            <a:endParaRPr sz="1800" dirty="0">
              <a:solidFill>
                <a:schemeClr val="tx1">
                  <a:lumMod val="65000"/>
                  <a:lumOff val="35000"/>
                </a:schemeClr>
              </a:solidFill>
              <a:highlight>
                <a:srgbClr val="FFFFFF"/>
              </a:highlight>
              <a:latin typeface="Azo Sans" panose="02000000000000000000" pitchFamily="50" charset="0"/>
              <a:sym typeface="Arial"/>
            </a:endParaRPr>
          </a:p>
          <a:p>
            <a:pPr marL="457200" marR="127000" lvl="0" indent="-349250" algn="l" rtl="0">
              <a:lnSpc>
                <a:spcPct val="150000"/>
              </a:lnSpc>
              <a:spcBef>
                <a:spcPts val="0"/>
              </a:spcBef>
              <a:spcAft>
                <a:spcPts val="0"/>
              </a:spcAft>
              <a:buClr>
                <a:srgbClr val="99BD59"/>
              </a:buClr>
              <a:buSzPct val="100000"/>
              <a:buFont typeface="Wingdings" panose="05000000000000000000" pitchFamily="2" charset="2"/>
              <a:buChar char="§"/>
            </a:pPr>
            <a:r>
              <a:rPr lang="en-US" sz="1800" b="1" dirty="0">
                <a:solidFill>
                  <a:srgbClr val="99BD59"/>
                </a:solidFill>
                <a:highlight>
                  <a:schemeClr val="lt1"/>
                </a:highlight>
                <a:latin typeface="Azo Sans" panose="02000000000000000000" pitchFamily="50" charset="0"/>
              </a:rPr>
              <a:t>50</a:t>
            </a:r>
            <a:r>
              <a:rPr lang="en-US" sz="1800" dirty="0">
                <a:solidFill>
                  <a:schemeClr val="tx1">
                    <a:lumMod val="65000"/>
                    <a:lumOff val="35000"/>
                  </a:schemeClr>
                </a:solidFill>
                <a:highlight>
                  <a:srgbClr val="FFFFFF"/>
                </a:highlight>
                <a:latin typeface="Azo Sans" panose="02000000000000000000" pitchFamily="50" charset="0"/>
                <a:sym typeface="Arial"/>
              </a:rPr>
              <a:t> devices is sufficient to offset </a:t>
            </a:r>
            <a:r>
              <a:rPr lang="en-US" sz="1800" b="1" dirty="0">
                <a:solidFill>
                  <a:srgbClr val="99BD59"/>
                </a:solidFill>
                <a:highlight>
                  <a:schemeClr val="lt1"/>
                </a:highlight>
                <a:latin typeface="Azo Sans" panose="02000000000000000000" pitchFamily="50" charset="0"/>
              </a:rPr>
              <a:t>51% </a:t>
            </a:r>
            <a:r>
              <a:rPr lang="en-US" sz="1800" dirty="0">
                <a:solidFill>
                  <a:schemeClr val="tx1">
                    <a:lumMod val="65000"/>
                    <a:lumOff val="35000"/>
                  </a:schemeClr>
                </a:solidFill>
                <a:highlight>
                  <a:srgbClr val="FFFFFF"/>
                </a:highlight>
                <a:latin typeface="Azo Sans" panose="02000000000000000000" pitchFamily="50" charset="0"/>
                <a:sym typeface="Arial"/>
              </a:rPr>
              <a:t>of energy curtailed from one wind farm.</a:t>
            </a:r>
            <a:endParaRPr sz="1800" dirty="0">
              <a:solidFill>
                <a:schemeClr val="tx1">
                  <a:lumMod val="65000"/>
                  <a:lumOff val="35000"/>
                </a:schemeClr>
              </a:solidFill>
              <a:highlight>
                <a:srgbClr val="FFFFFF"/>
              </a:highlight>
              <a:latin typeface="Azo Sans" panose="02000000000000000000" pitchFamily="50" charset="0"/>
              <a:sym typeface="Arial"/>
            </a:endParaRPr>
          </a:p>
          <a:p>
            <a:pPr marL="457200" marR="127000" lvl="0" indent="-349250" algn="l" rtl="0">
              <a:lnSpc>
                <a:spcPct val="150000"/>
              </a:lnSpc>
              <a:spcBef>
                <a:spcPts val="0"/>
              </a:spcBef>
              <a:spcAft>
                <a:spcPts val="0"/>
              </a:spcAft>
              <a:buClr>
                <a:srgbClr val="99BD59"/>
              </a:buClr>
              <a:buSzPct val="100000"/>
              <a:buFont typeface="Wingdings" panose="05000000000000000000" pitchFamily="2" charset="2"/>
              <a:buChar char="§"/>
            </a:pPr>
            <a:r>
              <a:rPr lang="en-US" sz="1800" b="1" dirty="0">
                <a:solidFill>
                  <a:srgbClr val="99BD59"/>
                </a:solidFill>
                <a:highlight>
                  <a:schemeClr val="lt1"/>
                </a:highlight>
                <a:latin typeface="Azo Sans" panose="02000000000000000000" pitchFamily="50" charset="0"/>
              </a:rPr>
              <a:t>100</a:t>
            </a:r>
            <a:r>
              <a:rPr lang="en-US" sz="1800" dirty="0">
                <a:solidFill>
                  <a:schemeClr val="tx1">
                    <a:lumMod val="65000"/>
                    <a:lumOff val="35000"/>
                  </a:schemeClr>
                </a:solidFill>
                <a:highlight>
                  <a:srgbClr val="FFFFFF"/>
                </a:highlight>
                <a:latin typeface="Azo Sans" panose="02000000000000000000" pitchFamily="50" charset="0"/>
                <a:sym typeface="Arial"/>
              </a:rPr>
              <a:t> devices is sufficient to offset </a:t>
            </a:r>
            <a:r>
              <a:rPr lang="en-US" sz="1800" b="1" dirty="0">
                <a:solidFill>
                  <a:srgbClr val="99BD59"/>
                </a:solidFill>
                <a:highlight>
                  <a:schemeClr val="lt1"/>
                </a:highlight>
                <a:latin typeface="Azo Sans" panose="02000000000000000000" pitchFamily="50" charset="0"/>
              </a:rPr>
              <a:t>83% </a:t>
            </a:r>
            <a:r>
              <a:rPr lang="en-US" sz="1800" dirty="0">
                <a:solidFill>
                  <a:schemeClr val="tx1">
                    <a:lumMod val="65000"/>
                    <a:lumOff val="35000"/>
                  </a:schemeClr>
                </a:solidFill>
                <a:highlight>
                  <a:srgbClr val="FFFFFF"/>
                </a:highlight>
                <a:latin typeface="Azo Sans" panose="02000000000000000000" pitchFamily="50" charset="0"/>
                <a:sym typeface="Arial"/>
              </a:rPr>
              <a:t>of energy curtailed from one wind farm.</a:t>
            </a:r>
            <a:endParaRPr sz="1800" dirty="0">
              <a:solidFill>
                <a:schemeClr val="tx1">
                  <a:lumMod val="65000"/>
                  <a:lumOff val="35000"/>
                </a:schemeClr>
              </a:solidFill>
              <a:latin typeface="Azo Sans" panose="02000000000000000000" pitchFamily="50" charset="0"/>
            </a:endParaRPr>
          </a:p>
        </p:txBody>
      </p:sp>
      <p:sp>
        <p:nvSpPr>
          <p:cNvPr id="4" name="Rectangle 3">
            <a:extLst>
              <a:ext uri="{FF2B5EF4-FFF2-40B4-BE49-F238E27FC236}">
                <a16:creationId xmlns:a16="http://schemas.microsoft.com/office/drawing/2014/main" id="{914FA3C4-BDBD-4E87-840A-11ED719D7496}"/>
              </a:ext>
            </a:extLst>
          </p:cNvPr>
          <p:cNvSpPr/>
          <p:nvPr/>
        </p:nvSpPr>
        <p:spPr>
          <a:xfrm>
            <a:off x="0" y="0"/>
            <a:ext cx="12192000" cy="933450"/>
          </a:xfrm>
          <a:prstGeom prst="rect">
            <a:avLst/>
          </a:prstGeom>
          <a:solidFill>
            <a:srgbClr val="92B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91;p14">
            <a:extLst>
              <a:ext uri="{FF2B5EF4-FFF2-40B4-BE49-F238E27FC236}">
                <a16:creationId xmlns:a16="http://schemas.microsoft.com/office/drawing/2014/main" id="{0C0493B8-79DC-4C1F-B2E7-24DAE5161B3D}"/>
              </a:ext>
            </a:extLst>
          </p:cNvPr>
          <p:cNvSpPr txBox="1">
            <a:spLocks/>
          </p:cNvSpPr>
          <p:nvPr/>
        </p:nvSpPr>
        <p:spPr>
          <a:xfrm>
            <a:off x="514350" y="219474"/>
            <a:ext cx="10515600" cy="53260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sz="2800" b="1" dirty="0">
                <a:solidFill>
                  <a:schemeClr val="bg1"/>
                </a:solidFill>
                <a:latin typeface="Azo Sans" panose="02000000000000000000" pitchFamily="50" charset="0"/>
              </a:rPr>
              <a:t>DR Strategy (Cont.)</a:t>
            </a:r>
            <a:endParaRPr lang="en-US" sz="2800" dirty="0">
              <a:solidFill>
                <a:schemeClr val="bg1"/>
              </a:solidFill>
              <a:latin typeface="Azo Sans" panose="02000000000000000000" pitchFamily="50" charset="0"/>
            </a:endParaRPr>
          </a:p>
        </p:txBody>
      </p:sp>
      <p:sp>
        <p:nvSpPr>
          <p:cNvPr id="6" name="Slide Number Placeholder 2">
            <a:extLst>
              <a:ext uri="{FF2B5EF4-FFF2-40B4-BE49-F238E27FC236}">
                <a16:creationId xmlns:a16="http://schemas.microsoft.com/office/drawing/2014/main" id="{75CE860A-B799-4427-9400-298A77B3AE86}"/>
              </a:ext>
            </a:extLst>
          </p:cNvPr>
          <p:cNvSpPr txBox="1">
            <a:spLocks/>
          </p:cNvSpPr>
          <p:nvPr/>
        </p:nvSpPr>
        <p:spPr>
          <a:xfrm>
            <a:off x="9082260" y="642940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3188A9-D42A-488E-AC63-45C7C231CDED}" type="slidenum">
              <a:rPr lang="en-US" sz="1600" smtClean="0">
                <a:solidFill>
                  <a:schemeClr val="tx1">
                    <a:lumMod val="75000"/>
                    <a:lumOff val="25000"/>
                  </a:schemeClr>
                </a:solidFill>
                <a:latin typeface="Metropolis" panose="00000500000000000000" pitchFamily="50" charset="0"/>
              </a:rPr>
              <a:pPr/>
              <a:t>14</a:t>
            </a:fld>
            <a:endParaRPr lang="en-US" sz="1600" dirty="0">
              <a:solidFill>
                <a:schemeClr val="tx1">
                  <a:lumMod val="75000"/>
                  <a:lumOff val="25000"/>
                </a:schemeClr>
              </a:solidFill>
              <a:latin typeface="Metropolis" panose="00000500000000000000" pitchFamily="50" charset="0"/>
            </a:endParaRPr>
          </a:p>
        </p:txBody>
      </p:sp>
      <p:cxnSp>
        <p:nvCxnSpPr>
          <p:cNvPr id="7" name="Straight Connector 6">
            <a:extLst>
              <a:ext uri="{FF2B5EF4-FFF2-40B4-BE49-F238E27FC236}">
                <a16:creationId xmlns:a16="http://schemas.microsoft.com/office/drawing/2014/main" id="{7E7B9057-940F-4927-A7CC-FB72573A82A8}"/>
              </a:ext>
            </a:extLst>
          </p:cNvPr>
          <p:cNvCxnSpPr>
            <a:cxnSpLocks/>
          </p:cNvCxnSpPr>
          <p:nvPr/>
        </p:nvCxnSpPr>
        <p:spPr>
          <a:xfrm>
            <a:off x="0" y="6353204"/>
            <a:ext cx="12192000" cy="0"/>
          </a:xfrm>
          <a:prstGeom prst="line">
            <a:avLst/>
          </a:prstGeom>
          <a:ln>
            <a:solidFill>
              <a:srgbClr val="569105"/>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53B26D37-FF25-4ADB-9DB0-8EC4E12F6C74}"/>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47000"/>
                    </a14:imgEffect>
                    <a14:imgEffect>
                      <a14:brightnessContrast contrast="-40000"/>
                    </a14:imgEffect>
                  </a14:imgLayer>
                </a14:imgProps>
              </a:ext>
            </a:extLst>
          </a:blip>
          <a:stretch>
            <a:fillRect/>
          </a:stretch>
        </p:blipFill>
        <p:spPr>
          <a:xfrm>
            <a:off x="11125650" y="5520501"/>
            <a:ext cx="781754" cy="737454"/>
          </a:xfrm>
          <a:prstGeom prst="rect">
            <a:avLst/>
          </a:prstGeom>
        </p:spPr>
      </p:pic>
      <p:pic>
        <p:nvPicPr>
          <p:cNvPr id="11" name="Picture 10">
            <a:extLst>
              <a:ext uri="{FF2B5EF4-FFF2-40B4-BE49-F238E27FC236}">
                <a16:creationId xmlns:a16="http://schemas.microsoft.com/office/drawing/2014/main" id="{4990B3C4-B3CF-4F4D-8617-41B2358031E0}"/>
              </a:ext>
            </a:extLst>
          </p:cNvPr>
          <p:cNvPicPr>
            <a:picLocks noChangeAspect="1"/>
          </p:cNvPicPr>
          <p:nvPr/>
        </p:nvPicPr>
        <p:blipFill>
          <a:blip r:embed="rId5"/>
          <a:stretch>
            <a:fillRect/>
          </a:stretch>
        </p:blipFill>
        <p:spPr>
          <a:xfrm>
            <a:off x="9467850" y="1788939"/>
            <a:ext cx="2496704" cy="315270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3" name="Picture 2">
            <a:extLst>
              <a:ext uri="{FF2B5EF4-FFF2-40B4-BE49-F238E27FC236}">
                <a16:creationId xmlns:a16="http://schemas.microsoft.com/office/drawing/2014/main" id="{DD3B98CC-E2B4-4FA9-BA3F-F5EA90DDE5E0}"/>
              </a:ext>
            </a:extLst>
          </p:cNvPr>
          <p:cNvPicPr>
            <a:picLocks noChangeAspect="1"/>
          </p:cNvPicPr>
          <p:nvPr/>
        </p:nvPicPr>
        <p:blipFill rotWithShape="1">
          <a:blip r:embed="rId3"/>
          <a:srcRect l="18319" t="6588" r="17565" b="11890"/>
          <a:stretch/>
        </p:blipFill>
        <p:spPr>
          <a:xfrm>
            <a:off x="9982200" y="1025924"/>
            <a:ext cx="1866900" cy="1777998"/>
          </a:xfrm>
          <a:prstGeom prst="rect">
            <a:avLst/>
          </a:prstGeom>
        </p:spPr>
      </p:pic>
      <p:sp>
        <p:nvSpPr>
          <p:cNvPr id="200" name="Google Shape;200;p27"/>
          <p:cNvSpPr txBox="1">
            <a:spLocks noGrp="1"/>
          </p:cNvSpPr>
          <p:nvPr>
            <p:ph type="body" idx="4294967295"/>
          </p:nvPr>
        </p:nvSpPr>
        <p:spPr>
          <a:xfrm>
            <a:off x="514350" y="1520672"/>
            <a:ext cx="9467850" cy="3556870"/>
          </a:xfrm>
          <a:prstGeom prst="rect">
            <a:avLst/>
          </a:prstGeom>
        </p:spPr>
        <p:txBody>
          <a:bodyPr spcFirstLastPara="1" wrap="square" lIns="91425" tIns="45700" rIns="91425" bIns="45700" anchor="t" anchorCtr="0">
            <a:noAutofit/>
          </a:bodyPr>
          <a:lstStyle/>
          <a:p>
            <a:pPr marL="0" lvl="0" indent="0" algn="l" rtl="0">
              <a:lnSpc>
                <a:spcPct val="150000"/>
              </a:lnSpc>
              <a:spcBef>
                <a:spcPts val="1000"/>
              </a:spcBef>
              <a:spcAft>
                <a:spcPts val="0"/>
              </a:spcAft>
              <a:buNone/>
            </a:pPr>
            <a:r>
              <a:rPr lang="en-US" sz="1800" b="1" dirty="0">
                <a:solidFill>
                  <a:srgbClr val="99BD59"/>
                </a:solidFill>
                <a:highlight>
                  <a:schemeClr val="lt1"/>
                </a:highlight>
                <a:latin typeface="Azo Sans" panose="02000000000000000000" pitchFamily="50" charset="0"/>
                <a:sym typeface="Arial"/>
              </a:rPr>
              <a:t>Devices requirement to handle curtailed energy of ALL turbine.</a:t>
            </a:r>
            <a:endParaRPr sz="1800" b="1" dirty="0">
              <a:solidFill>
                <a:srgbClr val="99BD59"/>
              </a:solidFill>
              <a:highlight>
                <a:srgbClr val="FFFFFF"/>
              </a:highlight>
              <a:latin typeface="Azo Sans" panose="02000000000000000000" pitchFamily="50" charset="0"/>
              <a:sym typeface="Arial"/>
            </a:endParaRPr>
          </a:p>
          <a:p>
            <a:pPr marL="0" marR="190500" lvl="0" indent="0" algn="l" rtl="0">
              <a:lnSpc>
                <a:spcPct val="150000"/>
              </a:lnSpc>
              <a:spcBef>
                <a:spcPts val="1100"/>
              </a:spcBef>
              <a:spcAft>
                <a:spcPts val="0"/>
              </a:spcAft>
              <a:buNone/>
            </a:pPr>
            <a:r>
              <a:rPr lang="en-US" sz="1800" dirty="0">
                <a:solidFill>
                  <a:schemeClr val="tx1">
                    <a:lumMod val="65000"/>
                    <a:lumOff val="35000"/>
                  </a:schemeClr>
                </a:solidFill>
                <a:highlight>
                  <a:srgbClr val="FFFFFF"/>
                </a:highlight>
                <a:latin typeface="Azo Sans" panose="02000000000000000000" pitchFamily="50" charset="0"/>
                <a:sym typeface="Arial"/>
              </a:rPr>
              <a:t>Assuming each heater can increase 5kW of power when turned on, different device penetrations can achieve the following result:</a:t>
            </a:r>
            <a:endParaRPr sz="1800" dirty="0">
              <a:solidFill>
                <a:schemeClr val="tx1">
                  <a:lumMod val="65000"/>
                  <a:lumOff val="35000"/>
                </a:schemeClr>
              </a:solidFill>
              <a:highlight>
                <a:srgbClr val="FFFFFF"/>
              </a:highlight>
              <a:latin typeface="Azo Sans" panose="02000000000000000000" pitchFamily="50" charset="0"/>
              <a:sym typeface="Arial"/>
            </a:endParaRPr>
          </a:p>
          <a:p>
            <a:pPr marL="457200" lvl="0" indent="-342900" algn="l" rtl="0">
              <a:lnSpc>
                <a:spcPct val="150000"/>
              </a:lnSpc>
              <a:spcBef>
                <a:spcPts val="1100"/>
              </a:spcBef>
              <a:spcAft>
                <a:spcPts val="0"/>
              </a:spcAft>
              <a:buClr>
                <a:srgbClr val="92BE21"/>
              </a:buClr>
              <a:buSzPts val="1800"/>
              <a:buFont typeface="Wingdings" panose="05000000000000000000" pitchFamily="2" charset="2"/>
              <a:buChar char="§"/>
            </a:pPr>
            <a:r>
              <a:rPr lang="en-US" sz="1800" b="1" dirty="0">
                <a:solidFill>
                  <a:srgbClr val="99BD59"/>
                </a:solidFill>
                <a:highlight>
                  <a:schemeClr val="lt1"/>
                </a:highlight>
                <a:latin typeface="Azo Sans" panose="02000000000000000000" pitchFamily="50" charset="0"/>
              </a:rPr>
              <a:t>500</a:t>
            </a:r>
            <a:r>
              <a:rPr lang="en-US" sz="1800" dirty="0">
                <a:solidFill>
                  <a:schemeClr val="tx1">
                    <a:lumMod val="65000"/>
                    <a:lumOff val="35000"/>
                  </a:schemeClr>
                </a:solidFill>
                <a:highlight>
                  <a:srgbClr val="FFFFFF"/>
                </a:highlight>
                <a:latin typeface="Azo Sans" panose="02000000000000000000" pitchFamily="50" charset="0"/>
                <a:sym typeface="Arial"/>
              </a:rPr>
              <a:t> devices is sufficient to offset </a:t>
            </a:r>
            <a:r>
              <a:rPr lang="en-US" sz="1800" b="1" dirty="0">
                <a:solidFill>
                  <a:srgbClr val="99BD59"/>
                </a:solidFill>
                <a:highlight>
                  <a:schemeClr val="lt1"/>
                </a:highlight>
                <a:latin typeface="Azo Sans" panose="02000000000000000000" pitchFamily="50" charset="0"/>
              </a:rPr>
              <a:t>11.5% </a:t>
            </a:r>
            <a:r>
              <a:rPr lang="en-US" sz="1800" dirty="0">
                <a:solidFill>
                  <a:schemeClr val="tx1">
                    <a:lumMod val="65000"/>
                    <a:lumOff val="35000"/>
                  </a:schemeClr>
                </a:solidFill>
                <a:highlight>
                  <a:srgbClr val="FFFFFF"/>
                </a:highlight>
                <a:latin typeface="Azo Sans" panose="02000000000000000000" pitchFamily="50" charset="0"/>
                <a:sym typeface="Arial"/>
              </a:rPr>
              <a:t>of energy curtailed from ALL wind farms</a:t>
            </a:r>
            <a:endParaRPr sz="1800" dirty="0">
              <a:solidFill>
                <a:schemeClr val="tx1">
                  <a:lumMod val="65000"/>
                  <a:lumOff val="35000"/>
                </a:schemeClr>
              </a:solidFill>
              <a:highlight>
                <a:srgbClr val="FFFFFF"/>
              </a:highlight>
              <a:latin typeface="Azo Sans" panose="02000000000000000000" pitchFamily="50" charset="0"/>
              <a:sym typeface="Arial"/>
            </a:endParaRPr>
          </a:p>
          <a:p>
            <a:pPr marL="457200" lvl="0" indent="-342900" algn="l" rtl="0">
              <a:lnSpc>
                <a:spcPct val="150000"/>
              </a:lnSpc>
              <a:spcBef>
                <a:spcPts val="0"/>
              </a:spcBef>
              <a:spcAft>
                <a:spcPts val="0"/>
              </a:spcAft>
              <a:buClr>
                <a:srgbClr val="92BE21"/>
              </a:buClr>
              <a:buSzPts val="1800"/>
              <a:buFont typeface="Wingdings" panose="05000000000000000000" pitchFamily="2" charset="2"/>
              <a:buChar char="§"/>
            </a:pPr>
            <a:r>
              <a:rPr lang="en-US" sz="1800" b="1" dirty="0">
                <a:solidFill>
                  <a:srgbClr val="99BD59"/>
                </a:solidFill>
                <a:highlight>
                  <a:schemeClr val="lt1"/>
                </a:highlight>
                <a:latin typeface="Azo Sans" panose="02000000000000000000" pitchFamily="50" charset="0"/>
              </a:rPr>
              <a:t>1,000</a:t>
            </a:r>
            <a:r>
              <a:rPr lang="en-US" sz="1800" dirty="0">
                <a:solidFill>
                  <a:schemeClr val="tx1">
                    <a:lumMod val="65000"/>
                    <a:lumOff val="35000"/>
                  </a:schemeClr>
                </a:solidFill>
                <a:highlight>
                  <a:srgbClr val="FFFFFF"/>
                </a:highlight>
                <a:latin typeface="Azo Sans" panose="02000000000000000000" pitchFamily="50" charset="0"/>
                <a:sym typeface="Arial"/>
              </a:rPr>
              <a:t> devices is sufficient to offset </a:t>
            </a:r>
            <a:r>
              <a:rPr lang="en-US" sz="1800" b="1" dirty="0">
                <a:solidFill>
                  <a:srgbClr val="99BD59"/>
                </a:solidFill>
                <a:highlight>
                  <a:schemeClr val="lt1"/>
                </a:highlight>
                <a:latin typeface="Azo Sans" panose="02000000000000000000" pitchFamily="50" charset="0"/>
              </a:rPr>
              <a:t>22% </a:t>
            </a:r>
            <a:r>
              <a:rPr lang="en-US" sz="1800" dirty="0">
                <a:solidFill>
                  <a:schemeClr val="tx1">
                    <a:lumMod val="65000"/>
                    <a:lumOff val="35000"/>
                  </a:schemeClr>
                </a:solidFill>
                <a:highlight>
                  <a:srgbClr val="FFFFFF"/>
                </a:highlight>
                <a:latin typeface="Azo Sans" panose="02000000000000000000" pitchFamily="50" charset="0"/>
                <a:sym typeface="Arial"/>
              </a:rPr>
              <a:t>of energy curtailed from ALL wind farms</a:t>
            </a:r>
            <a:endParaRPr sz="1800" dirty="0">
              <a:solidFill>
                <a:schemeClr val="tx1">
                  <a:lumMod val="65000"/>
                  <a:lumOff val="35000"/>
                </a:schemeClr>
              </a:solidFill>
              <a:highlight>
                <a:srgbClr val="FFFFFF"/>
              </a:highlight>
              <a:latin typeface="Azo Sans" panose="02000000000000000000" pitchFamily="50" charset="0"/>
              <a:sym typeface="Arial"/>
            </a:endParaRPr>
          </a:p>
          <a:p>
            <a:pPr marL="457200" lvl="0" indent="-342900" algn="l" rtl="0">
              <a:lnSpc>
                <a:spcPct val="150000"/>
              </a:lnSpc>
              <a:spcBef>
                <a:spcPts val="0"/>
              </a:spcBef>
              <a:spcAft>
                <a:spcPts val="0"/>
              </a:spcAft>
              <a:buClr>
                <a:srgbClr val="92BE21"/>
              </a:buClr>
              <a:buSzPts val="1800"/>
              <a:buFont typeface="Wingdings" panose="05000000000000000000" pitchFamily="2" charset="2"/>
              <a:buChar char="§"/>
            </a:pPr>
            <a:r>
              <a:rPr lang="en-US" sz="1800" b="1" dirty="0">
                <a:solidFill>
                  <a:srgbClr val="99BD59"/>
                </a:solidFill>
                <a:highlight>
                  <a:schemeClr val="lt1"/>
                </a:highlight>
                <a:latin typeface="Azo Sans" panose="02000000000000000000" pitchFamily="50" charset="0"/>
              </a:rPr>
              <a:t>2,000</a:t>
            </a:r>
            <a:r>
              <a:rPr lang="en-US" sz="1800" dirty="0">
                <a:solidFill>
                  <a:schemeClr val="tx1">
                    <a:lumMod val="65000"/>
                    <a:lumOff val="35000"/>
                  </a:schemeClr>
                </a:solidFill>
                <a:highlight>
                  <a:srgbClr val="FFFFFF"/>
                </a:highlight>
                <a:latin typeface="Azo Sans" panose="02000000000000000000" pitchFamily="50" charset="0"/>
                <a:sym typeface="Arial"/>
              </a:rPr>
              <a:t> devices is sufficient to offset </a:t>
            </a:r>
            <a:r>
              <a:rPr lang="en-US" sz="1800" b="1" dirty="0">
                <a:solidFill>
                  <a:srgbClr val="99BD59"/>
                </a:solidFill>
                <a:highlight>
                  <a:schemeClr val="lt1"/>
                </a:highlight>
                <a:latin typeface="Azo Sans" panose="02000000000000000000" pitchFamily="50" charset="0"/>
              </a:rPr>
              <a:t>41% </a:t>
            </a:r>
            <a:r>
              <a:rPr lang="en-US" sz="1800" dirty="0">
                <a:solidFill>
                  <a:schemeClr val="tx1">
                    <a:lumMod val="65000"/>
                    <a:lumOff val="35000"/>
                  </a:schemeClr>
                </a:solidFill>
                <a:highlight>
                  <a:srgbClr val="FFFFFF"/>
                </a:highlight>
                <a:latin typeface="Azo Sans" panose="02000000000000000000" pitchFamily="50" charset="0"/>
                <a:sym typeface="Arial"/>
              </a:rPr>
              <a:t>of energy curtailed from ALL wind farms</a:t>
            </a:r>
            <a:endParaRPr sz="1800" dirty="0">
              <a:solidFill>
                <a:schemeClr val="tx1">
                  <a:lumMod val="65000"/>
                  <a:lumOff val="35000"/>
                </a:schemeClr>
              </a:solidFill>
              <a:highlight>
                <a:srgbClr val="FFFFFF"/>
              </a:highlight>
              <a:latin typeface="Azo Sans" panose="02000000000000000000" pitchFamily="50" charset="0"/>
              <a:sym typeface="Arial"/>
            </a:endParaRPr>
          </a:p>
          <a:p>
            <a:pPr marL="457200" lvl="0" indent="-342900" algn="l" rtl="0">
              <a:lnSpc>
                <a:spcPct val="150000"/>
              </a:lnSpc>
              <a:spcBef>
                <a:spcPts val="0"/>
              </a:spcBef>
              <a:spcAft>
                <a:spcPts val="0"/>
              </a:spcAft>
              <a:buClr>
                <a:srgbClr val="92BE21"/>
              </a:buClr>
              <a:buSzPts val="1800"/>
              <a:buFont typeface="Wingdings" panose="05000000000000000000" pitchFamily="2" charset="2"/>
              <a:buChar char="§"/>
            </a:pPr>
            <a:r>
              <a:rPr lang="en-US" sz="1800" b="1" dirty="0">
                <a:solidFill>
                  <a:srgbClr val="99BD59"/>
                </a:solidFill>
                <a:highlight>
                  <a:schemeClr val="lt1"/>
                </a:highlight>
                <a:latin typeface="Azo Sans" panose="02000000000000000000" pitchFamily="50" charset="0"/>
              </a:rPr>
              <a:t>5,000</a:t>
            </a:r>
            <a:r>
              <a:rPr lang="en-US" sz="1800" dirty="0">
                <a:solidFill>
                  <a:schemeClr val="tx1">
                    <a:lumMod val="65000"/>
                    <a:lumOff val="35000"/>
                  </a:schemeClr>
                </a:solidFill>
                <a:highlight>
                  <a:srgbClr val="FFFFFF"/>
                </a:highlight>
                <a:latin typeface="Azo Sans" panose="02000000000000000000" pitchFamily="50" charset="0"/>
                <a:sym typeface="Arial"/>
              </a:rPr>
              <a:t> devices is sufficient to offset </a:t>
            </a:r>
            <a:r>
              <a:rPr lang="en-US" sz="1800" b="1" dirty="0">
                <a:solidFill>
                  <a:srgbClr val="99BD59"/>
                </a:solidFill>
                <a:highlight>
                  <a:schemeClr val="lt1"/>
                </a:highlight>
                <a:latin typeface="Azo Sans" panose="02000000000000000000" pitchFamily="50" charset="0"/>
              </a:rPr>
              <a:t>82% </a:t>
            </a:r>
            <a:r>
              <a:rPr lang="en-US" sz="1800" dirty="0">
                <a:solidFill>
                  <a:schemeClr val="tx1">
                    <a:lumMod val="65000"/>
                    <a:lumOff val="35000"/>
                  </a:schemeClr>
                </a:solidFill>
                <a:highlight>
                  <a:srgbClr val="FFFFFF"/>
                </a:highlight>
                <a:latin typeface="Azo Sans" panose="02000000000000000000" pitchFamily="50" charset="0"/>
                <a:sym typeface="Arial"/>
              </a:rPr>
              <a:t>of energy curtailed from ALL wind farms</a:t>
            </a:r>
            <a:endParaRPr sz="1800" dirty="0">
              <a:solidFill>
                <a:schemeClr val="tx1">
                  <a:lumMod val="65000"/>
                  <a:lumOff val="35000"/>
                </a:schemeClr>
              </a:solidFill>
              <a:highlight>
                <a:srgbClr val="FFFFFF"/>
              </a:highlight>
              <a:latin typeface="Azo Sans" panose="02000000000000000000" pitchFamily="50" charset="0"/>
              <a:sym typeface="Arial"/>
            </a:endParaRPr>
          </a:p>
        </p:txBody>
      </p:sp>
      <p:sp>
        <p:nvSpPr>
          <p:cNvPr id="4" name="Rectangle 3">
            <a:extLst>
              <a:ext uri="{FF2B5EF4-FFF2-40B4-BE49-F238E27FC236}">
                <a16:creationId xmlns:a16="http://schemas.microsoft.com/office/drawing/2014/main" id="{DB2C2B29-15E4-47E2-BB23-A5CC1FEFEA0F}"/>
              </a:ext>
            </a:extLst>
          </p:cNvPr>
          <p:cNvSpPr/>
          <p:nvPr/>
        </p:nvSpPr>
        <p:spPr>
          <a:xfrm>
            <a:off x="0" y="0"/>
            <a:ext cx="12192000" cy="933450"/>
          </a:xfrm>
          <a:prstGeom prst="rect">
            <a:avLst/>
          </a:prstGeom>
          <a:solidFill>
            <a:srgbClr val="92B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91;p14">
            <a:extLst>
              <a:ext uri="{FF2B5EF4-FFF2-40B4-BE49-F238E27FC236}">
                <a16:creationId xmlns:a16="http://schemas.microsoft.com/office/drawing/2014/main" id="{606A8819-6EE4-4EFF-85F0-8E07049305B3}"/>
              </a:ext>
            </a:extLst>
          </p:cNvPr>
          <p:cNvSpPr txBox="1">
            <a:spLocks/>
          </p:cNvSpPr>
          <p:nvPr/>
        </p:nvSpPr>
        <p:spPr>
          <a:xfrm>
            <a:off x="514350" y="219474"/>
            <a:ext cx="10515600" cy="53260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sz="2800" b="1" dirty="0">
                <a:solidFill>
                  <a:schemeClr val="bg1"/>
                </a:solidFill>
                <a:latin typeface="Azo Sans" panose="02000000000000000000" pitchFamily="50" charset="0"/>
              </a:rPr>
              <a:t>DR Strategy (Cont.)</a:t>
            </a:r>
            <a:endParaRPr lang="en-US" sz="2800" dirty="0">
              <a:solidFill>
                <a:schemeClr val="bg1"/>
              </a:solidFill>
              <a:latin typeface="Azo Sans" panose="02000000000000000000" pitchFamily="50" charset="0"/>
            </a:endParaRPr>
          </a:p>
        </p:txBody>
      </p:sp>
      <p:sp>
        <p:nvSpPr>
          <p:cNvPr id="6" name="Slide Number Placeholder 2">
            <a:extLst>
              <a:ext uri="{FF2B5EF4-FFF2-40B4-BE49-F238E27FC236}">
                <a16:creationId xmlns:a16="http://schemas.microsoft.com/office/drawing/2014/main" id="{45C1B060-9ECB-4B53-8B14-98DD31B8DDE4}"/>
              </a:ext>
            </a:extLst>
          </p:cNvPr>
          <p:cNvSpPr txBox="1">
            <a:spLocks/>
          </p:cNvSpPr>
          <p:nvPr/>
        </p:nvSpPr>
        <p:spPr>
          <a:xfrm>
            <a:off x="9082260" y="642940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3188A9-D42A-488E-AC63-45C7C231CDED}" type="slidenum">
              <a:rPr lang="en-US" sz="1600" smtClean="0">
                <a:solidFill>
                  <a:schemeClr val="tx1">
                    <a:lumMod val="75000"/>
                    <a:lumOff val="25000"/>
                  </a:schemeClr>
                </a:solidFill>
                <a:latin typeface="Metropolis" panose="00000500000000000000" pitchFamily="50" charset="0"/>
              </a:rPr>
              <a:pPr/>
              <a:t>15</a:t>
            </a:fld>
            <a:endParaRPr lang="en-US" sz="1600" dirty="0">
              <a:solidFill>
                <a:schemeClr val="tx1">
                  <a:lumMod val="75000"/>
                  <a:lumOff val="25000"/>
                </a:schemeClr>
              </a:solidFill>
              <a:latin typeface="Metropolis" panose="00000500000000000000" pitchFamily="50" charset="0"/>
            </a:endParaRPr>
          </a:p>
        </p:txBody>
      </p:sp>
      <p:cxnSp>
        <p:nvCxnSpPr>
          <p:cNvPr id="7" name="Straight Connector 6">
            <a:extLst>
              <a:ext uri="{FF2B5EF4-FFF2-40B4-BE49-F238E27FC236}">
                <a16:creationId xmlns:a16="http://schemas.microsoft.com/office/drawing/2014/main" id="{E7C5A03F-D8E7-48DA-B484-833505B9DCA0}"/>
              </a:ext>
            </a:extLst>
          </p:cNvPr>
          <p:cNvCxnSpPr>
            <a:cxnSpLocks/>
          </p:cNvCxnSpPr>
          <p:nvPr/>
        </p:nvCxnSpPr>
        <p:spPr>
          <a:xfrm>
            <a:off x="0" y="6353204"/>
            <a:ext cx="12192000" cy="0"/>
          </a:xfrm>
          <a:prstGeom prst="line">
            <a:avLst/>
          </a:prstGeom>
          <a:ln>
            <a:solidFill>
              <a:srgbClr val="569105"/>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BD8FB5F9-4E8E-426A-8728-DD690F1C53E0}"/>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47000"/>
                    </a14:imgEffect>
                    <a14:imgEffect>
                      <a14:brightnessContrast contrast="-40000"/>
                    </a14:imgEffect>
                  </a14:imgLayer>
                </a14:imgProps>
              </a:ext>
            </a:extLst>
          </a:blip>
          <a:stretch>
            <a:fillRect/>
          </a:stretch>
        </p:blipFill>
        <p:spPr>
          <a:xfrm>
            <a:off x="11125650" y="5520501"/>
            <a:ext cx="781754" cy="73745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28"/>
          <p:cNvSpPr txBox="1">
            <a:spLocks noGrp="1"/>
          </p:cNvSpPr>
          <p:nvPr>
            <p:ph type="body" idx="4294967295"/>
          </p:nvPr>
        </p:nvSpPr>
        <p:spPr>
          <a:xfrm>
            <a:off x="627644" y="1343742"/>
            <a:ext cx="11061971" cy="3396101"/>
          </a:xfrm>
          <a:prstGeom prst="rect">
            <a:avLst/>
          </a:prstGeom>
        </p:spPr>
        <p:txBody>
          <a:bodyPr spcFirstLastPara="1" wrap="square" lIns="91425" tIns="45700" rIns="91425" bIns="45700" anchor="t" anchorCtr="0">
            <a:noAutofit/>
          </a:bodyPr>
          <a:lstStyle/>
          <a:p>
            <a:pPr marL="0" marR="190500" lvl="0" indent="0" algn="l" rtl="0">
              <a:lnSpc>
                <a:spcPct val="150000"/>
              </a:lnSpc>
              <a:spcBef>
                <a:spcPts val="2200"/>
              </a:spcBef>
              <a:spcAft>
                <a:spcPts val="0"/>
              </a:spcAft>
              <a:buNone/>
            </a:pPr>
            <a:r>
              <a:rPr lang="en-US" sz="2000" b="1" i="1" dirty="0">
                <a:solidFill>
                  <a:srgbClr val="99BD59"/>
                </a:solidFill>
                <a:highlight>
                  <a:schemeClr val="lt1"/>
                </a:highlight>
                <a:latin typeface="Azo Sans" panose="02000000000000000000" pitchFamily="50" charset="0"/>
                <a:sym typeface="Arial"/>
              </a:rPr>
              <a:t>DR Penetration:</a:t>
            </a:r>
            <a:endParaRPr sz="2000" b="1" i="1" dirty="0">
              <a:solidFill>
                <a:srgbClr val="99BD59"/>
              </a:solidFill>
              <a:highlight>
                <a:schemeClr val="lt1"/>
              </a:highlight>
              <a:latin typeface="Azo Sans" panose="02000000000000000000" pitchFamily="50" charset="0"/>
              <a:sym typeface="Arial"/>
            </a:endParaRPr>
          </a:p>
          <a:p>
            <a:pPr marL="0" marR="190500" lvl="0" indent="0" algn="l" rtl="0">
              <a:lnSpc>
                <a:spcPct val="150000"/>
              </a:lnSpc>
              <a:spcBef>
                <a:spcPts val="2200"/>
              </a:spcBef>
              <a:spcAft>
                <a:spcPts val="0"/>
              </a:spcAft>
              <a:buClr>
                <a:schemeClr val="dk1"/>
              </a:buClr>
              <a:buSzPts val="1100"/>
              <a:buFont typeface="Arial"/>
              <a:buNone/>
            </a:pPr>
            <a:r>
              <a:rPr lang="en-US" sz="1800" dirty="0">
                <a:solidFill>
                  <a:schemeClr val="tx1">
                    <a:lumMod val="65000"/>
                    <a:lumOff val="35000"/>
                  </a:schemeClr>
                </a:solidFill>
                <a:highlight>
                  <a:schemeClr val="lt1"/>
                </a:highlight>
                <a:latin typeface="Azo Sans" panose="02000000000000000000" pitchFamily="50" charset="0"/>
                <a:sym typeface="Arial"/>
              </a:rPr>
              <a:t>Assuming that there is a total of </a:t>
            </a:r>
            <a:r>
              <a:rPr lang="en-US" sz="1800" b="1" dirty="0">
                <a:solidFill>
                  <a:srgbClr val="99BD59"/>
                </a:solidFill>
                <a:highlight>
                  <a:schemeClr val="lt1"/>
                </a:highlight>
                <a:latin typeface="Azo Sans" panose="02000000000000000000" pitchFamily="50" charset="0"/>
              </a:rPr>
              <a:t>10,000</a:t>
            </a:r>
            <a:r>
              <a:rPr lang="en-US" sz="1800" dirty="0">
                <a:solidFill>
                  <a:schemeClr val="tx1">
                    <a:lumMod val="65000"/>
                    <a:lumOff val="35000"/>
                  </a:schemeClr>
                </a:solidFill>
                <a:highlight>
                  <a:schemeClr val="lt1"/>
                </a:highlight>
                <a:latin typeface="Azo Sans" panose="02000000000000000000" pitchFamily="50" charset="0"/>
                <a:sym typeface="Arial"/>
              </a:rPr>
              <a:t> households across the Orkney Island and that one household installs one heater, different household penetrations can achieve the following result:</a:t>
            </a:r>
            <a:endParaRPr sz="1800" dirty="0">
              <a:solidFill>
                <a:schemeClr val="tx1">
                  <a:lumMod val="65000"/>
                  <a:lumOff val="35000"/>
                </a:schemeClr>
              </a:solidFill>
              <a:highlight>
                <a:schemeClr val="lt1"/>
              </a:highlight>
              <a:latin typeface="Azo Sans" panose="02000000000000000000" pitchFamily="50" charset="0"/>
              <a:sym typeface="Arial"/>
            </a:endParaRPr>
          </a:p>
          <a:p>
            <a:pPr marL="457200" lvl="0" indent="-342900" algn="l" rtl="0">
              <a:lnSpc>
                <a:spcPct val="150000"/>
              </a:lnSpc>
              <a:spcBef>
                <a:spcPts val="1100"/>
              </a:spcBef>
              <a:spcAft>
                <a:spcPts val="0"/>
              </a:spcAft>
              <a:buClr>
                <a:srgbClr val="99BD59"/>
              </a:buClr>
              <a:buSzPts val="1800"/>
              <a:buFont typeface="Wingdings" panose="05000000000000000000" pitchFamily="2" charset="2"/>
              <a:buChar char="§"/>
            </a:pPr>
            <a:r>
              <a:rPr lang="en-US" sz="1800" b="1" dirty="0">
                <a:solidFill>
                  <a:srgbClr val="99BD59"/>
                </a:solidFill>
                <a:highlight>
                  <a:schemeClr val="lt1"/>
                </a:highlight>
                <a:latin typeface="Azo Sans" panose="02000000000000000000" pitchFamily="50" charset="0"/>
              </a:rPr>
              <a:t>5% </a:t>
            </a:r>
            <a:r>
              <a:rPr lang="en-US" sz="1800" dirty="0">
                <a:solidFill>
                  <a:schemeClr val="tx1">
                    <a:lumMod val="65000"/>
                    <a:lumOff val="35000"/>
                  </a:schemeClr>
                </a:solidFill>
                <a:highlight>
                  <a:schemeClr val="lt1"/>
                </a:highlight>
                <a:latin typeface="Azo Sans" panose="02000000000000000000" pitchFamily="50" charset="0"/>
                <a:sym typeface="Arial"/>
              </a:rPr>
              <a:t>households penetration is sufficient to offset </a:t>
            </a:r>
            <a:r>
              <a:rPr lang="en-US" sz="1800" b="1" dirty="0">
                <a:solidFill>
                  <a:srgbClr val="99BD59"/>
                </a:solidFill>
                <a:highlight>
                  <a:schemeClr val="lt1"/>
                </a:highlight>
                <a:latin typeface="Azo Sans" panose="02000000000000000000" pitchFamily="50" charset="0"/>
              </a:rPr>
              <a:t>11.5% </a:t>
            </a:r>
            <a:r>
              <a:rPr lang="en-US" sz="1800" dirty="0">
                <a:solidFill>
                  <a:schemeClr val="tx1">
                    <a:lumMod val="65000"/>
                    <a:lumOff val="35000"/>
                  </a:schemeClr>
                </a:solidFill>
                <a:highlight>
                  <a:schemeClr val="lt1"/>
                </a:highlight>
                <a:latin typeface="Azo Sans" panose="02000000000000000000" pitchFamily="50" charset="0"/>
                <a:sym typeface="Arial"/>
              </a:rPr>
              <a:t>of energy curtailed from ALL wind farms</a:t>
            </a:r>
            <a:endParaRPr sz="1800" dirty="0">
              <a:solidFill>
                <a:schemeClr val="tx1">
                  <a:lumMod val="65000"/>
                  <a:lumOff val="35000"/>
                </a:schemeClr>
              </a:solidFill>
              <a:highlight>
                <a:schemeClr val="lt1"/>
              </a:highlight>
              <a:latin typeface="Azo Sans" panose="02000000000000000000" pitchFamily="50" charset="0"/>
              <a:sym typeface="Arial"/>
            </a:endParaRPr>
          </a:p>
          <a:p>
            <a:pPr marL="457200" lvl="0" indent="-342900" algn="l" rtl="0">
              <a:lnSpc>
                <a:spcPct val="150000"/>
              </a:lnSpc>
              <a:spcBef>
                <a:spcPts val="0"/>
              </a:spcBef>
              <a:spcAft>
                <a:spcPts val="0"/>
              </a:spcAft>
              <a:buClr>
                <a:srgbClr val="99BD59"/>
              </a:buClr>
              <a:buSzPts val="1800"/>
              <a:buFont typeface="Wingdings" panose="05000000000000000000" pitchFamily="2" charset="2"/>
              <a:buChar char="§"/>
            </a:pPr>
            <a:r>
              <a:rPr lang="en-US" sz="1800" b="1" dirty="0">
                <a:solidFill>
                  <a:srgbClr val="99BD59"/>
                </a:solidFill>
                <a:highlight>
                  <a:schemeClr val="lt1"/>
                </a:highlight>
                <a:latin typeface="Azo Sans" panose="02000000000000000000" pitchFamily="50" charset="0"/>
              </a:rPr>
              <a:t>10% </a:t>
            </a:r>
            <a:r>
              <a:rPr lang="en-US" sz="1800" dirty="0">
                <a:solidFill>
                  <a:schemeClr val="tx1">
                    <a:lumMod val="65000"/>
                    <a:lumOff val="35000"/>
                  </a:schemeClr>
                </a:solidFill>
                <a:highlight>
                  <a:schemeClr val="lt1"/>
                </a:highlight>
                <a:latin typeface="Azo Sans" panose="02000000000000000000" pitchFamily="50" charset="0"/>
                <a:sym typeface="Arial"/>
              </a:rPr>
              <a:t>households penetration is sufficient to offset </a:t>
            </a:r>
            <a:r>
              <a:rPr lang="en-US" sz="1800" b="1" dirty="0">
                <a:solidFill>
                  <a:srgbClr val="99BD59"/>
                </a:solidFill>
                <a:highlight>
                  <a:schemeClr val="lt1"/>
                </a:highlight>
                <a:latin typeface="Azo Sans" panose="02000000000000000000" pitchFamily="50" charset="0"/>
              </a:rPr>
              <a:t>22% </a:t>
            </a:r>
            <a:r>
              <a:rPr lang="en-US" sz="1800" dirty="0">
                <a:solidFill>
                  <a:schemeClr val="tx1">
                    <a:lumMod val="65000"/>
                    <a:lumOff val="35000"/>
                  </a:schemeClr>
                </a:solidFill>
                <a:highlight>
                  <a:schemeClr val="lt1"/>
                </a:highlight>
                <a:latin typeface="Azo Sans" panose="02000000000000000000" pitchFamily="50" charset="0"/>
                <a:sym typeface="Arial"/>
              </a:rPr>
              <a:t>of energy curtailed from ALL wind farms</a:t>
            </a:r>
            <a:endParaRPr sz="1800" dirty="0">
              <a:solidFill>
                <a:schemeClr val="tx1">
                  <a:lumMod val="65000"/>
                  <a:lumOff val="35000"/>
                </a:schemeClr>
              </a:solidFill>
              <a:highlight>
                <a:schemeClr val="lt1"/>
              </a:highlight>
              <a:latin typeface="Azo Sans" panose="02000000000000000000" pitchFamily="50" charset="0"/>
              <a:sym typeface="Arial"/>
            </a:endParaRPr>
          </a:p>
          <a:p>
            <a:pPr marL="457200" lvl="0" indent="-342900" algn="l" rtl="0">
              <a:lnSpc>
                <a:spcPct val="150000"/>
              </a:lnSpc>
              <a:spcBef>
                <a:spcPts val="0"/>
              </a:spcBef>
              <a:spcAft>
                <a:spcPts val="0"/>
              </a:spcAft>
              <a:buClr>
                <a:srgbClr val="99BD59"/>
              </a:buClr>
              <a:buSzPts val="1800"/>
              <a:buFont typeface="Wingdings" panose="05000000000000000000" pitchFamily="2" charset="2"/>
              <a:buChar char="§"/>
            </a:pPr>
            <a:r>
              <a:rPr lang="en-US" sz="1800" b="1" dirty="0">
                <a:solidFill>
                  <a:srgbClr val="99BD59"/>
                </a:solidFill>
                <a:highlight>
                  <a:schemeClr val="lt1"/>
                </a:highlight>
                <a:latin typeface="Azo Sans" panose="02000000000000000000" pitchFamily="50" charset="0"/>
              </a:rPr>
              <a:t>20% </a:t>
            </a:r>
            <a:r>
              <a:rPr lang="en-US" sz="1800" dirty="0">
                <a:solidFill>
                  <a:schemeClr val="tx1">
                    <a:lumMod val="65000"/>
                    <a:lumOff val="35000"/>
                  </a:schemeClr>
                </a:solidFill>
                <a:highlight>
                  <a:schemeClr val="lt1"/>
                </a:highlight>
                <a:latin typeface="Azo Sans" panose="02000000000000000000" pitchFamily="50" charset="0"/>
                <a:sym typeface="Arial"/>
              </a:rPr>
              <a:t>households penetration is sufficient to offset </a:t>
            </a:r>
            <a:r>
              <a:rPr lang="en-US" sz="1800" b="1" dirty="0">
                <a:solidFill>
                  <a:srgbClr val="99BD59"/>
                </a:solidFill>
                <a:highlight>
                  <a:schemeClr val="lt1"/>
                </a:highlight>
                <a:latin typeface="Azo Sans" panose="02000000000000000000" pitchFamily="50" charset="0"/>
              </a:rPr>
              <a:t>41% </a:t>
            </a:r>
            <a:r>
              <a:rPr lang="en-US" sz="1800" dirty="0">
                <a:solidFill>
                  <a:schemeClr val="tx1">
                    <a:lumMod val="65000"/>
                    <a:lumOff val="35000"/>
                  </a:schemeClr>
                </a:solidFill>
                <a:highlight>
                  <a:schemeClr val="lt1"/>
                </a:highlight>
                <a:latin typeface="Azo Sans" panose="02000000000000000000" pitchFamily="50" charset="0"/>
                <a:sym typeface="Arial"/>
              </a:rPr>
              <a:t>of energy curtailed from ALL wind farms</a:t>
            </a:r>
            <a:endParaRPr sz="1800" dirty="0">
              <a:solidFill>
                <a:schemeClr val="tx1">
                  <a:lumMod val="65000"/>
                  <a:lumOff val="35000"/>
                </a:schemeClr>
              </a:solidFill>
              <a:highlight>
                <a:schemeClr val="lt1"/>
              </a:highlight>
              <a:latin typeface="Azo Sans" panose="02000000000000000000" pitchFamily="50" charset="0"/>
              <a:sym typeface="Arial"/>
            </a:endParaRPr>
          </a:p>
          <a:p>
            <a:pPr marL="457200" lvl="0" indent="-342900" algn="l" rtl="0">
              <a:lnSpc>
                <a:spcPct val="150000"/>
              </a:lnSpc>
              <a:spcBef>
                <a:spcPts val="0"/>
              </a:spcBef>
              <a:spcAft>
                <a:spcPts val="0"/>
              </a:spcAft>
              <a:buClr>
                <a:srgbClr val="99BD59"/>
              </a:buClr>
              <a:buSzPts val="1800"/>
              <a:buFont typeface="Wingdings" panose="05000000000000000000" pitchFamily="2" charset="2"/>
              <a:buChar char="§"/>
            </a:pPr>
            <a:r>
              <a:rPr lang="en-US" sz="1800" b="1" dirty="0">
                <a:solidFill>
                  <a:srgbClr val="99BD59"/>
                </a:solidFill>
                <a:highlight>
                  <a:schemeClr val="lt1"/>
                </a:highlight>
                <a:latin typeface="Azo Sans" panose="02000000000000000000" pitchFamily="50" charset="0"/>
              </a:rPr>
              <a:t>50% </a:t>
            </a:r>
            <a:r>
              <a:rPr lang="en-US" sz="1800" dirty="0">
                <a:solidFill>
                  <a:schemeClr val="tx1">
                    <a:lumMod val="65000"/>
                    <a:lumOff val="35000"/>
                  </a:schemeClr>
                </a:solidFill>
                <a:highlight>
                  <a:schemeClr val="lt1"/>
                </a:highlight>
                <a:latin typeface="Azo Sans" panose="02000000000000000000" pitchFamily="50" charset="0"/>
                <a:sym typeface="Arial"/>
              </a:rPr>
              <a:t>households penetration is sufficient to offset </a:t>
            </a:r>
            <a:r>
              <a:rPr lang="en-US" sz="1800" b="1" dirty="0">
                <a:solidFill>
                  <a:srgbClr val="99BD59"/>
                </a:solidFill>
                <a:highlight>
                  <a:schemeClr val="lt1"/>
                </a:highlight>
                <a:latin typeface="Azo Sans" panose="02000000000000000000" pitchFamily="50" charset="0"/>
              </a:rPr>
              <a:t>82% </a:t>
            </a:r>
            <a:r>
              <a:rPr lang="en-US" sz="1800" dirty="0">
                <a:solidFill>
                  <a:schemeClr val="tx1">
                    <a:lumMod val="65000"/>
                    <a:lumOff val="35000"/>
                  </a:schemeClr>
                </a:solidFill>
                <a:highlight>
                  <a:schemeClr val="lt1"/>
                </a:highlight>
                <a:latin typeface="Azo Sans" panose="02000000000000000000" pitchFamily="50" charset="0"/>
                <a:sym typeface="Arial"/>
              </a:rPr>
              <a:t>of energy curtailed from ALL wind farms</a:t>
            </a:r>
            <a:endParaRPr sz="1800" dirty="0">
              <a:solidFill>
                <a:schemeClr val="tx1">
                  <a:lumMod val="65000"/>
                  <a:lumOff val="35000"/>
                </a:schemeClr>
              </a:solidFill>
              <a:latin typeface="Azo Sans" panose="02000000000000000000" pitchFamily="50" charset="0"/>
            </a:endParaRPr>
          </a:p>
        </p:txBody>
      </p:sp>
      <p:sp>
        <p:nvSpPr>
          <p:cNvPr id="4" name="Rectangle 3">
            <a:extLst>
              <a:ext uri="{FF2B5EF4-FFF2-40B4-BE49-F238E27FC236}">
                <a16:creationId xmlns:a16="http://schemas.microsoft.com/office/drawing/2014/main" id="{6FEF78A1-D959-43B1-834D-D22481022686}"/>
              </a:ext>
            </a:extLst>
          </p:cNvPr>
          <p:cNvSpPr/>
          <p:nvPr/>
        </p:nvSpPr>
        <p:spPr>
          <a:xfrm>
            <a:off x="0" y="0"/>
            <a:ext cx="12192000" cy="933450"/>
          </a:xfrm>
          <a:prstGeom prst="rect">
            <a:avLst/>
          </a:prstGeom>
          <a:solidFill>
            <a:srgbClr val="92B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91;p14">
            <a:extLst>
              <a:ext uri="{FF2B5EF4-FFF2-40B4-BE49-F238E27FC236}">
                <a16:creationId xmlns:a16="http://schemas.microsoft.com/office/drawing/2014/main" id="{EE403D5B-690B-4CD7-81A3-75920D2C5B11}"/>
              </a:ext>
            </a:extLst>
          </p:cNvPr>
          <p:cNvSpPr txBox="1">
            <a:spLocks/>
          </p:cNvSpPr>
          <p:nvPr/>
        </p:nvSpPr>
        <p:spPr>
          <a:xfrm>
            <a:off x="514350" y="219474"/>
            <a:ext cx="10515600" cy="53260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sz="2800" b="1" dirty="0">
                <a:solidFill>
                  <a:schemeClr val="bg1"/>
                </a:solidFill>
                <a:latin typeface="Azo Sans" panose="02000000000000000000" pitchFamily="50" charset="0"/>
              </a:rPr>
              <a:t>DR Strategy (Cont.)</a:t>
            </a:r>
            <a:endParaRPr lang="en-US" sz="2800" dirty="0">
              <a:solidFill>
                <a:schemeClr val="bg1"/>
              </a:solidFill>
              <a:latin typeface="Azo Sans" panose="02000000000000000000" pitchFamily="50" charset="0"/>
            </a:endParaRPr>
          </a:p>
        </p:txBody>
      </p:sp>
      <p:sp>
        <p:nvSpPr>
          <p:cNvPr id="6" name="Slide Number Placeholder 2">
            <a:extLst>
              <a:ext uri="{FF2B5EF4-FFF2-40B4-BE49-F238E27FC236}">
                <a16:creationId xmlns:a16="http://schemas.microsoft.com/office/drawing/2014/main" id="{E18E4095-B757-4428-97B6-2BDA85E9D6D6}"/>
              </a:ext>
            </a:extLst>
          </p:cNvPr>
          <p:cNvSpPr txBox="1">
            <a:spLocks/>
          </p:cNvSpPr>
          <p:nvPr/>
        </p:nvSpPr>
        <p:spPr>
          <a:xfrm>
            <a:off x="9082260" y="642940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3188A9-D42A-488E-AC63-45C7C231CDED}" type="slidenum">
              <a:rPr lang="en-US" sz="1600" smtClean="0">
                <a:solidFill>
                  <a:schemeClr val="tx1">
                    <a:lumMod val="75000"/>
                    <a:lumOff val="25000"/>
                  </a:schemeClr>
                </a:solidFill>
                <a:latin typeface="Metropolis" panose="00000500000000000000" pitchFamily="50" charset="0"/>
              </a:rPr>
              <a:pPr/>
              <a:t>16</a:t>
            </a:fld>
            <a:endParaRPr lang="en-US" sz="1600" dirty="0">
              <a:solidFill>
                <a:schemeClr val="tx1">
                  <a:lumMod val="75000"/>
                  <a:lumOff val="25000"/>
                </a:schemeClr>
              </a:solidFill>
              <a:latin typeface="Metropolis" panose="00000500000000000000" pitchFamily="50" charset="0"/>
            </a:endParaRPr>
          </a:p>
        </p:txBody>
      </p:sp>
      <p:cxnSp>
        <p:nvCxnSpPr>
          <p:cNvPr id="7" name="Straight Connector 6">
            <a:extLst>
              <a:ext uri="{FF2B5EF4-FFF2-40B4-BE49-F238E27FC236}">
                <a16:creationId xmlns:a16="http://schemas.microsoft.com/office/drawing/2014/main" id="{E1728657-4F0F-4015-8F5E-A655ACCD2FBB}"/>
              </a:ext>
            </a:extLst>
          </p:cNvPr>
          <p:cNvCxnSpPr>
            <a:cxnSpLocks/>
          </p:cNvCxnSpPr>
          <p:nvPr/>
        </p:nvCxnSpPr>
        <p:spPr>
          <a:xfrm>
            <a:off x="0" y="6353204"/>
            <a:ext cx="12192000" cy="0"/>
          </a:xfrm>
          <a:prstGeom prst="line">
            <a:avLst/>
          </a:prstGeom>
          <a:ln>
            <a:solidFill>
              <a:srgbClr val="569105"/>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BAE3775-1EEB-47F4-AA94-B33EE1E5CA9F}"/>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47000"/>
                    </a14:imgEffect>
                    <a14:imgEffect>
                      <a14:brightnessContrast contrast="-40000"/>
                    </a14:imgEffect>
                  </a14:imgLayer>
                </a14:imgProps>
              </a:ext>
            </a:extLst>
          </a:blip>
          <a:stretch>
            <a:fillRect/>
          </a:stretch>
        </p:blipFill>
        <p:spPr>
          <a:xfrm>
            <a:off x="11125650" y="5520501"/>
            <a:ext cx="781754" cy="73745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2" name="Google Shape;212;p29"/>
          <p:cNvSpPr txBox="1">
            <a:spLocks noGrp="1"/>
          </p:cNvSpPr>
          <p:nvPr>
            <p:ph type="body" idx="4294967295"/>
          </p:nvPr>
        </p:nvSpPr>
        <p:spPr>
          <a:xfrm>
            <a:off x="514350" y="1452012"/>
            <a:ext cx="10734900" cy="4729741"/>
          </a:xfrm>
          <a:prstGeom prst="rect">
            <a:avLst/>
          </a:prstGeom>
          <a:noFill/>
        </p:spPr>
        <p:txBody>
          <a:bodyPr spcFirstLastPara="1" wrap="square" lIns="91425" tIns="45700" rIns="91425" bIns="45700" anchor="t" anchorCtr="0">
            <a:noAutofit/>
          </a:bodyPr>
          <a:lstStyle/>
          <a:p>
            <a:pPr marL="0" lvl="0" indent="0" algn="just" rtl="0">
              <a:lnSpc>
                <a:spcPct val="100000"/>
              </a:lnSpc>
              <a:spcBef>
                <a:spcPts val="1000"/>
              </a:spcBef>
              <a:spcAft>
                <a:spcPts val="0"/>
              </a:spcAft>
              <a:buNone/>
            </a:pPr>
            <a:r>
              <a:rPr lang="en-US" sz="1800" b="1" dirty="0">
                <a:solidFill>
                  <a:srgbClr val="99BD59"/>
                </a:solidFill>
                <a:highlight>
                  <a:srgbClr val="FFFFFF"/>
                </a:highlight>
                <a:latin typeface="Azo Sans" panose="02000000000000000000" pitchFamily="50" charset="0"/>
                <a:sym typeface="Arial"/>
              </a:rPr>
              <a:t>Value of this energy curtailed based on 2 situations:</a:t>
            </a:r>
          </a:p>
          <a:p>
            <a:pPr marL="457200" lvl="0" indent="-342900">
              <a:lnSpc>
                <a:spcPct val="150000"/>
              </a:lnSpc>
              <a:spcBef>
                <a:spcPts val="1100"/>
              </a:spcBef>
              <a:buClr>
                <a:srgbClr val="92BE21"/>
              </a:buClr>
              <a:buSzPts val="1800"/>
              <a:buFont typeface="Wingdings" panose="05000000000000000000" pitchFamily="2" charset="2"/>
              <a:buChar char="§"/>
            </a:pPr>
            <a:r>
              <a:rPr lang="en-US" sz="1800" b="1" dirty="0">
                <a:solidFill>
                  <a:srgbClr val="99BD59"/>
                </a:solidFill>
                <a:highlight>
                  <a:srgbClr val="FFFFFF"/>
                </a:highlight>
                <a:latin typeface="Azo Sans" panose="02000000000000000000" pitchFamily="50" charset="0"/>
              </a:rPr>
              <a:t>Smart Meter </a:t>
            </a:r>
            <a:r>
              <a:rPr lang="en-US" sz="1800" dirty="0">
                <a:solidFill>
                  <a:schemeClr val="tx1">
                    <a:lumMod val="65000"/>
                    <a:lumOff val="35000"/>
                  </a:schemeClr>
                </a:solidFill>
                <a:highlight>
                  <a:srgbClr val="FFFFFF"/>
                </a:highlight>
                <a:latin typeface="Azo Sans" panose="02000000000000000000" pitchFamily="50" charset="0"/>
              </a:rPr>
              <a:t>costs </a:t>
            </a:r>
            <a:r>
              <a:rPr lang="en-US" sz="1800" b="1" dirty="0">
                <a:solidFill>
                  <a:srgbClr val="99BD59"/>
                </a:solidFill>
                <a:highlight>
                  <a:srgbClr val="FFFFFF"/>
                </a:highlight>
                <a:latin typeface="Azo Sans" panose="02000000000000000000" pitchFamily="50" charset="0"/>
              </a:rPr>
              <a:t>£15 </a:t>
            </a:r>
            <a:r>
              <a:rPr lang="en-US" sz="1800" dirty="0">
                <a:solidFill>
                  <a:schemeClr val="tx1">
                    <a:lumMod val="65000"/>
                    <a:lumOff val="35000"/>
                  </a:schemeClr>
                </a:solidFill>
                <a:highlight>
                  <a:srgbClr val="FFFFFF"/>
                </a:highlight>
                <a:latin typeface="Azo Sans" panose="02000000000000000000" pitchFamily="50" charset="0"/>
              </a:rPr>
              <a:t>and all the other fixed costs are </a:t>
            </a:r>
            <a:r>
              <a:rPr lang="en-US" sz="1800" b="1" dirty="0">
                <a:solidFill>
                  <a:srgbClr val="99BD59"/>
                </a:solidFill>
                <a:highlight>
                  <a:srgbClr val="FFFFFF"/>
                </a:highlight>
                <a:latin typeface="Azo Sans" panose="02000000000000000000" pitchFamily="50" charset="0"/>
              </a:rPr>
              <a:t>£0.</a:t>
            </a:r>
          </a:p>
          <a:p>
            <a:pPr marL="457200" lvl="0" indent="-342900">
              <a:lnSpc>
                <a:spcPct val="150000"/>
              </a:lnSpc>
              <a:spcBef>
                <a:spcPts val="1100"/>
              </a:spcBef>
              <a:buClr>
                <a:srgbClr val="92BE21"/>
              </a:buClr>
              <a:buSzPts val="1800"/>
              <a:buFont typeface="Wingdings" panose="05000000000000000000" pitchFamily="2" charset="2"/>
              <a:buChar char="§"/>
            </a:pPr>
            <a:r>
              <a:rPr lang="en-US" sz="1800" dirty="0">
                <a:solidFill>
                  <a:schemeClr val="tx1">
                    <a:lumMod val="65000"/>
                    <a:lumOff val="35000"/>
                  </a:schemeClr>
                </a:solidFill>
                <a:highlight>
                  <a:srgbClr val="FFFFFF"/>
                </a:highlight>
                <a:latin typeface="Azo Sans" panose="02000000000000000000" pitchFamily="50" charset="0"/>
              </a:rPr>
              <a:t>Maximum of </a:t>
            </a:r>
            <a:r>
              <a:rPr lang="en-US" sz="1800" b="1" dirty="0">
                <a:solidFill>
                  <a:srgbClr val="99BD59"/>
                </a:solidFill>
                <a:highlight>
                  <a:srgbClr val="FFFFFF"/>
                </a:highlight>
                <a:latin typeface="Azo Sans" panose="02000000000000000000" pitchFamily="50" charset="0"/>
              </a:rPr>
              <a:t>178 devices </a:t>
            </a:r>
            <a:r>
              <a:rPr lang="en-US" sz="1800" dirty="0">
                <a:solidFill>
                  <a:schemeClr val="tx1">
                    <a:lumMod val="65000"/>
                    <a:lumOff val="35000"/>
                  </a:schemeClr>
                </a:solidFill>
                <a:highlight>
                  <a:srgbClr val="FFFFFF"/>
                </a:highlight>
                <a:latin typeface="Azo Sans" panose="02000000000000000000" pitchFamily="50" charset="0"/>
              </a:rPr>
              <a:t>will be used to offset all the curtailments for a single wind turbine</a:t>
            </a:r>
            <a:endParaRPr lang="en-US" sz="1800" b="1" dirty="0">
              <a:solidFill>
                <a:srgbClr val="99BD59"/>
              </a:solidFill>
              <a:highlight>
                <a:srgbClr val="FFFFFF"/>
              </a:highlight>
              <a:latin typeface="Azo Sans" panose="02000000000000000000" pitchFamily="50" charset="0"/>
            </a:endParaRPr>
          </a:p>
          <a:p>
            <a:pPr marL="0" lvl="0" indent="0" algn="just" rtl="0">
              <a:lnSpc>
                <a:spcPct val="100000"/>
              </a:lnSpc>
              <a:spcBef>
                <a:spcPts val="1000"/>
              </a:spcBef>
              <a:spcAft>
                <a:spcPts val="0"/>
              </a:spcAft>
              <a:buNone/>
            </a:pPr>
            <a:endParaRPr lang="en-US" sz="1800" b="1" dirty="0">
              <a:solidFill>
                <a:srgbClr val="99BD59"/>
              </a:solidFill>
              <a:highlight>
                <a:srgbClr val="FFFFFF"/>
              </a:highlight>
              <a:latin typeface="Azo Sans" panose="02000000000000000000" pitchFamily="50" charset="0"/>
            </a:endParaRPr>
          </a:p>
          <a:p>
            <a:pPr marL="0" lvl="0" indent="0" algn="just" rtl="0">
              <a:lnSpc>
                <a:spcPct val="100000"/>
              </a:lnSpc>
              <a:spcBef>
                <a:spcPts val="1000"/>
              </a:spcBef>
              <a:spcAft>
                <a:spcPts val="0"/>
              </a:spcAft>
              <a:buNone/>
            </a:pPr>
            <a:endParaRPr sz="1800" b="1" dirty="0">
              <a:solidFill>
                <a:srgbClr val="99BD59"/>
              </a:solidFill>
              <a:highlight>
                <a:srgbClr val="FFFFFF"/>
              </a:highlight>
              <a:latin typeface="Azo Sans" panose="02000000000000000000" pitchFamily="50" charset="0"/>
              <a:sym typeface="Arial"/>
            </a:endParaRPr>
          </a:p>
        </p:txBody>
      </p:sp>
      <p:sp>
        <p:nvSpPr>
          <p:cNvPr id="4" name="Rectangle 3">
            <a:extLst>
              <a:ext uri="{FF2B5EF4-FFF2-40B4-BE49-F238E27FC236}">
                <a16:creationId xmlns:a16="http://schemas.microsoft.com/office/drawing/2014/main" id="{F3D834E8-4CC0-4DFE-94A9-96909520DBBD}"/>
              </a:ext>
            </a:extLst>
          </p:cNvPr>
          <p:cNvSpPr/>
          <p:nvPr/>
        </p:nvSpPr>
        <p:spPr>
          <a:xfrm>
            <a:off x="0" y="0"/>
            <a:ext cx="12192000" cy="933450"/>
          </a:xfrm>
          <a:prstGeom prst="rect">
            <a:avLst/>
          </a:prstGeom>
          <a:solidFill>
            <a:srgbClr val="92B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91;p14">
            <a:extLst>
              <a:ext uri="{FF2B5EF4-FFF2-40B4-BE49-F238E27FC236}">
                <a16:creationId xmlns:a16="http://schemas.microsoft.com/office/drawing/2014/main" id="{85F6ABC8-C4E7-4BD3-9EDE-26DAD64EA151}"/>
              </a:ext>
            </a:extLst>
          </p:cNvPr>
          <p:cNvSpPr txBox="1">
            <a:spLocks/>
          </p:cNvSpPr>
          <p:nvPr/>
        </p:nvSpPr>
        <p:spPr>
          <a:xfrm>
            <a:off x="514350" y="219474"/>
            <a:ext cx="10515600" cy="53260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sz="2800" b="1" dirty="0">
                <a:solidFill>
                  <a:schemeClr val="bg1"/>
                </a:solidFill>
                <a:latin typeface="Azo Sans" panose="02000000000000000000" pitchFamily="50" charset="0"/>
              </a:rPr>
              <a:t>DR Strategy (Cont.)</a:t>
            </a:r>
            <a:endParaRPr lang="en-US" sz="2800" dirty="0">
              <a:solidFill>
                <a:schemeClr val="bg1"/>
              </a:solidFill>
              <a:latin typeface="Azo Sans" panose="02000000000000000000" pitchFamily="50" charset="0"/>
            </a:endParaRPr>
          </a:p>
        </p:txBody>
      </p:sp>
      <p:sp>
        <p:nvSpPr>
          <p:cNvPr id="6" name="Slide Number Placeholder 2">
            <a:extLst>
              <a:ext uri="{FF2B5EF4-FFF2-40B4-BE49-F238E27FC236}">
                <a16:creationId xmlns:a16="http://schemas.microsoft.com/office/drawing/2014/main" id="{FBB7321A-6E71-4B00-8227-124D17A2FF85}"/>
              </a:ext>
            </a:extLst>
          </p:cNvPr>
          <p:cNvSpPr txBox="1">
            <a:spLocks/>
          </p:cNvSpPr>
          <p:nvPr/>
        </p:nvSpPr>
        <p:spPr>
          <a:xfrm>
            <a:off x="9082260" y="642940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3188A9-D42A-488E-AC63-45C7C231CDED}" type="slidenum">
              <a:rPr lang="en-US" sz="1600" smtClean="0">
                <a:solidFill>
                  <a:schemeClr val="tx1">
                    <a:lumMod val="75000"/>
                    <a:lumOff val="25000"/>
                  </a:schemeClr>
                </a:solidFill>
                <a:latin typeface="Metropolis" panose="00000500000000000000" pitchFamily="50" charset="0"/>
              </a:rPr>
              <a:pPr/>
              <a:t>17</a:t>
            </a:fld>
            <a:endParaRPr lang="en-US" sz="1600" dirty="0">
              <a:solidFill>
                <a:schemeClr val="tx1">
                  <a:lumMod val="75000"/>
                  <a:lumOff val="25000"/>
                </a:schemeClr>
              </a:solidFill>
              <a:latin typeface="Metropolis" panose="00000500000000000000" pitchFamily="50" charset="0"/>
            </a:endParaRPr>
          </a:p>
        </p:txBody>
      </p:sp>
      <p:cxnSp>
        <p:nvCxnSpPr>
          <p:cNvPr id="7" name="Straight Connector 6">
            <a:extLst>
              <a:ext uri="{FF2B5EF4-FFF2-40B4-BE49-F238E27FC236}">
                <a16:creationId xmlns:a16="http://schemas.microsoft.com/office/drawing/2014/main" id="{18A92DAC-5B5E-4B84-A108-5154C81998B3}"/>
              </a:ext>
            </a:extLst>
          </p:cNvPr>
          <p:cNvCxnSpPr>
            <a:cxnSpLocks/>
          </p:cNvCxnSpPr>
          <p:nvPr/>
        </p:nvCxnSpPr>
        <p:spPr>
          <a:xfrm>
            <a:off x="0" y="6353204"/>
            <a:ext cx="12192000" cy="0"/>
          </a:xfrm>
          <a:prstGeom prst="line">
            <a:avLst/>
          </a:prstGeom>
          <a:ln>
            <a:solidFill>
              <a:srgbClr val="569105"/>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BC48491F-DA06-4B8B-A010-C2123D1EF056}"/>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47000"/>
                    </a14:imgEffect>
                    <a14:imgEffect>
                      <a14:brightnessContrast contrast="-40000"/>
                    </a14:imgEffect>
                  </a14:imgLayer>
                </a14:imgProps>
              </a:ext>
            </a:extLst>
          </a:blip>
          <a:stretch>
            <a:fillRect/>
          </a:stretch>
        </p:blipFill>
        <p:spPr>
          <a:xfrm>
            <a:off x="11125650" y="5520501"/>
            <a:ext cx="781754" cy="737454"/>
          </a:xfrm>
          <a:prstGeom prst="rect">
            <a:avLst/>
          </a:prstGeom>
        </p:spPr>
      </p:pic>
      <p:graphicFrame>
        <p:nvGraphicFramePr>
          <p:cNvPr id="2" name="Table 1">
            <a:extLst>
              <a:ext uri="{FF2B5EF4-FFF2-40B4-BE49-F238E27FC236}">
                <a16:creationId xmlns:a16="http://schemas.microsoft.com/office/drawing/2014/main" id="{232DBB24-3911-4C31-968A-3D297F910845}"/>
              </a:ext>
            </a:extLst>
          </p:cNvPr>
          <p:cNvGraphicFramePr>
            <a:graphicFrameLocks noGrp="1"/>
          </p:cNvGraphicFramePr>
          <p:nvPr>
            <p:extLst>
              <p:ext uri="{D42A27DB-BD31-4B8C-83A1-F6EECF244321}">
                <p14:modId xmlns:p14="http://schemas.microsoft.com/office/powerpoint/2010/main" val="1223907929"/>
              </p:ext>
            </p:extLst>
          </p:nvPr>
        </p:nvGraphicFramePr>
        <p:xfrm>
          <a:off x="1817800" y="3429000"/>
          <a:ext cx="8127999" cy="1259840"/>
        </p:xfrm>
        <a:graphic>
          <a:graphicData uri="http://schemas.openxmlformats.org/drawingml/2006/table">
            <a:tbl>
              <a:tblPr firstRow="1" bandRow="1">
                <a:tableStyleId>{93296810-A885-4BE3-A3E7-6D5BEEA58F35}</a:tableStyleId>
              </a:tblPr>
              <a:tblGrid>
                <a:gridCol w="2709333">
                  <a:extLst>
                    <a:ext uri="{9D8B030D-6E8A-4147-A177-3AD203B41FA5}">
                      <a16:colId xmlns:a16="http://schemas.microsoft.com/office/drawing/2014/main" val="1190927945"/>
                    </a:ext>
                  </a:extLst>
                </a:gridCol>
                <a:gridCol w="2709333">
                  <a:extLst>
                    <a:ext uri="{9D8B030D-6E8A-4147-A177-3AD203B41FA5}">
                      <a16:colId xmlns:a16="http://schemas.microsoft.com/office/drawing/2014/main" val="3851416210"/>
                    </a:ext>
                  </a:extLst>
                </a:gridCol>
                <a:gridCol w="2709333">
                  <a:extLst>
                    <a:ext uri="{9D8B030D-6E8A-4147-A177-3AD203B41FA5}">
                      <a16:colId xmlns:a16="http://schemas.microsoft.com/office/drawing/2014/main" val="3327670932"/>
                    </a:ext>
                  </a:extLst>
                </a:gridCol>
              </a:tblGrid>
              <a:tr h="370840">
                <a:tc>
                  <a:txBody>
                    <a:bodyPr/>
                    <a:lstStyle/>
                    <a:p>
                      <a:r>
                        <a:rPr lang="en-MY" dirty="0"/>
                        <a:t>Number of Turbine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n-MY" dirty="0"/>
                        <a:t>One Wind Turbine</a:t>
                      </a:r>
                    </a:p>
                  </a:txBody>
                  <a:tcPr>
                    <a:lnL w="12700" cmpd="sng">
                      <a:noFill/>
                    </a:lnL>
                    <a:solidFill>
                      <a:srgbClr val="70AD47"/>
                    </a:solidFill>
                  </a:tcPr>
                </a:tc>
                <a:tc>
                  <a:txBody>
                    <a:bodyPr/>
                    <a:lstStyle/>
                    <a:p>
                      <a:pPr algn="ctr"/>
                      <a:r>
                        <a:rPr lang="en-MY" dirty="0"/>
                        <a:t>All Wind Turbine</a:t>
                      </a:r>
                    </a:p>
                  </a:txBody>
                  <a:tcPr/>
                </a:tc>
                <a:extLst>
                  <a:ext uri="{0D108BD9-81ED-4DB2-BD59-A6C34878D82A}">
                    <a16:rowId xmlns:a16="http://schemas.microsoft.com/office/drawing/2014/main" val="2343057143"/>
                  </a:ext>
                </a:extLst>
              </a:tr>
              <a:tr h="370840">
                <a:tc>
                  <a:txBody>
                    <a:bodyPr/>
                    <a:lstStyle/>
                    <a:p>
                      <a:pPr algn="ctr"/>
                      <a:r>
                        <a:rPr lang="en-MY" sz="1400" b="1" i="0" u="none" strike="noStrike" cap="none" dirty="0">
                          <a:solidFill>
                            <a:schemeClr val="lt1"/>
                          </a:solidFill>
                          <a:latin typeface="+mn-lt"/>
                          <a:ea typeface="+mn-ea"/>
                          <a:cs typeface="+mn-cs"/>
                          <a:sym typeface="Arial"/>
                        </a:rPr>
                        <a:t>Cost Saving From Curtailment Reduction, £</a:t>
                      </a:r>
                    </a:p>
                  </a:txBody>
                  <a:tcPr>
                    <a:lnT w="38100" cmpd="sng">
                      <a:noFill/>
                    </a:lnT>
                    <a:solidFill>
                      <a:srgbClr val="70AD47"/>
                    </a:solidFill>
                  </a:tcPr>
                </a:tc>
                <a:tc>
                  <a:txBody>
                    <a:bodyPr/>
                    <a:lstStyle/>
                    <a:p>
                      <a:pPr algn="ctr"/>
                      <a:r>
                        <a:rPr lang="en-MY" sz="1400" b="1" i="0" u="none" strike="noStrike" cap="none" dirty="0">
                          <a:solidFill>
                            <a:schemeClr val="tx1"/>
                          </a:solidFill>
                          <a:latin typeface="+mn-lt"/>
                          <a:ea typeface="+mn-ea"/>
                          <a:cs typeface="+mn-cs"/>
                          <a:sym typeface="Arial"/>
                        </a:rPr>
                        <a:t>3,213</a:t>
                      </a:r>
                    </a:p>
                  </a:txBody>
                  <a:tcPr anchor="ctr"/>
                </a:tc>
                <a:tc>
                  <a:txBody>
                    <a:bodyPr/>
                    <a:lstStyle/>
                    <a:p>
                      <a:pPr algn="ctr"/>
                      <a:r>
                        <a:rPr lang="en-MY" sz="1400" b="1" i="0" u="none" strike="noStrike" cap="none" dirty="0">
                          <a:solidFill>
                            <a:schemeClr val="tx1"/>
                          </a:solidFill>
                          <a:latin typeface="+mn-lt"/>
                          <a:ea typeface="+mn-ea"/>
                          <a:cs typeface="+mn-cs"/>
                          <a:sym typeface="Arial"/>
                        </a:rPr>
                        <a:t>166,007</a:t>
                      </a:r>
                    </a:p>
                  </a:txBody>
                  <a:tcPr anchor="ctr"/>
                </a:tc>
                <a:extLst>
                  <a:ext uri="{0D108BD9-81ED-4DB2-BD59-A6C34878D82A}">
                    <a16:rowId xmlns:a16="http://schemas.microsoft.com/office/drawing/2014/main" val="2546862495"/>
                  </a:ext>
                </a:extLst>
              </a:tr>
              <a:tr h="370840">
                <a:tc>
                  <a:txBody>
                    <a:bodyPr/>
                    <a:lstStyle/>
                    <a:p>
                      <a:pPr algn="ctr"/>
                      <a:r>
                        <a:rPr lang="en-MY" sz="1400" b="1" i="0" u="none" strike="noStrike" cap="none" dirty="0">
                          <a:solidFill>
                            <a:schemeClr val="lt1"/>
                          </a:solidFill>
                          <a:latin typeface="+mn-lt"/>
                          <a:ea typeface="+mn-ea"/>
                          <a:cs typeface="+mn-cs"/>
                          <a:sym typeface="Arial"/>
                        </a:rPr>
                        <a:t>Profit, £</a:t>
                      </a:r>
                    </a:p>
                  </a:txBody>
                  <a:tcPr>
                    <a:solidFill>
                      <a:srgbClr val="70AD47"/>
                    </a:solidFill>
                  </a:tcPr>
                </a:tc>
                <a:tc>
                  <a:txBody>
                    <a:bodyPr/>
                    <a:lstStyle/>
                    <a:p>
                      <a:pPr algn="ctr"/>
                      <a:r>
                        <a:rPr lang="en-MY" sz="1400" b="1" i="0" u="none" strike="noStrike" cap="none" dirty="0">
                          <a:solidFill>
                            <a:schemeClr val="tx1"/>
                          </a:solidFill>
                          <a:latin typeface="+mn-lt"/>
                          <a:ea typeface="+mn-ea"/>
                          <a:cs typeface="+mn-cs"/>
                          <a:sym typeface="Arial"/>
                        </a:rPr>
                        <a:t>543</a:t>
                      </a:r>
                    </a:p>
                  </a:txBody>
                  <a:tcPr/>
                </a:tc>
                <a:tc>
                  <a:txBody>
                    <a:bodyPr/>
                    <a:lstStyle/>
                    <a:p>
                      <a:pPr algn="ctr"/>
                      <a:r>
                        <a:rPr lang="en-MY" sz="1400" b="1" i="0" u="none" strike="noStrike" cap="none" dirty="0">
                          <a:solidFill>
                            <a:schemeClr val="tx1"/>
                          </a:solidFill>
                          <a:latin typeface="+mn-lt"/>
                          <a:ea typeface="+mn-ea"/>
                          <a:cs typeface="+mn-cs"/>
                          <a:sym typeface="Arial"/>
                        </a:rPr>
                        <a:t>28,057</a:t>
                      </a:r>
                    </a:p>
                  </a:txBody>
                  <a:tcPr/>
                </a:tc>
                <a:extLst>
                  <a:ext uri="{0D108BD9-81ED-4DB2-BD59-A6C34878D82A}">
                    <a16:rowId xmlns:a16="http://schemas.microsoft.com/office/drawing/2014/main" val="2984590961"/>
                  </a:ext>
                </a:extLst>
              </a:tr>
            </a:tbl>
          </a:graphicData>
        </a:graphic>
      </p:graphicFrame>
    </p:spTree>
    <p:extLst>
      <p:ext uri="{BB962C8B-B14F-4D97-AF65-F5344CB8AC3E}">
        <p14:creationId xmlns:p14="http://schemas.microsoft.com/office/powerpoint/2010/main" val="2982254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8" name="Google Shape;218;p30"/>
          <p:cNvSpPr txBox="1">
            <a:spLocks noGrp="1"/>
          </p:cNvSpPr>
          <p:nvPr>
            <p:ph type="body" idx="4294967295"/>
          </p:nvPr>
        </p:nvSpPr>
        <p:spPr>
          <a:xfrm>
            <a:off x="590550" y="1370025"/>
            <a:ext cx="11010900" cy="4117949"/>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Clr>
                <a:schemeClr val="dk1"/>
              </a:buClr>
              <a:buSzPts val="1100"/>
              <a:buFont typeface="Arial"/>
              <a:buNone/>
            </a:pPr>
            <a:r>
              <a:rPr lang="en-US" sz="1800" dirty="0">
                <a:solidFill>
                  <a:schemeClr val="tx1">
                    <a:lumMod val="65000"/>
                    <a:lumOff val="35000"/>
                  </a:schemeClr>
                </a:solidFill>
                <a:latin typeface="Azo Sans" panose="02000000000000000000" pitchFamily="50" charset="0"/>
                <a:sym typeface="Arial"/>
              </a:rPr>
              <a:t>Below are list of findings from </a:t>
            </a:r>
            <a:r>
              <a:rPr lang="en-US" sz="1800" b="1" dirty="0">
                <a:solidFill>
                  <a:srgbClr val="99BD59"/>
                </a:solidFill>
                <a:highlight>
                  <a:srgbClr val="FFFFFF"/>
                </a:highlight>
                <a:latin typeface="Azo Sans" panose="02000000000000000000" pitchFamily="50" charset="0"/>
              </a:rPr>
              <a:t>Exploratory Data Analysis:</a:t>
            </a:r>
            <a:endParaRPr sz="1800" b="1" dirty="0">
              <a:solidFill>
                <a:srgbClr val="99BD59"/>
              </a:solidFill>
              <a:highlight>
                <a:srgbClr val="FFFFFF"/>
              </a:highlight>
              <a:latin typeface="Azo Sans" panose="02000000000000000000" pitchFamily="50" charset="0"/>
            </a:endParaRPr>
          </a:p>
          <a:p>
            <a:pPr marL="457200" lvl="0" indent="-342900" algn="l" rtl="0">
              <a:lnSpc>
                <a:spcPct val="150000"/>
              </a:lnSpc>
              <a:spcBef>
                <a:spcPts val="1000"/>
              </a:spcBef>
              <a:spcAft>
                <a:spcPts val="0"/>
              </a:spcAft>
              <a:buClr>
                <a:srgbClr val="99BD59"/>
              </a:buClr>
              <a:buSzPts val="1800"/>
              <a:buFont typeface="Wingdings" panose="05000000000000000000" pitchFamily="2" charset="2"/>
              <a:buChar char="§"/>
            </a:pPr>
            <a:r>
              <a:rPr lang="en-US" sz="1800" dirty="0">
                <a:solidFill>
                  <a:schemeClr val="tx1">
                    <a:lumMod val="65000"/>
                    <a:lumOff val="35000"/>
                  </a:schemeClr>
                </a:solidFill>
                <a:latin typeface="Azo Sans" panose="02000000000000000000" pitchFamily="50" charset="0"/>
                <a:sym typeface="Arial"/>
              </a:rPr>
              <a:t>Average power supply is around </a:t>
            </a:r>
            <a:r>
              <a:rPr lang="en-US" sz="1800" b="1" dirty="0">
                <a:solidFill>
                  <a:srgbClr val="99BD59"/>
                </a:solidFill>
                <a:highlight>
                  <a:srgbClr val="FFFFFF"/>
                </a:highlight>
                <a:latin typeface="Azo Sans" panose="02000000000000000000" pitchFamily="50" charset="0"/>
              </a:rPr>
              <a:t>455 kw </a:t>
            </a:r>
            <a:r>
              <a:rPr lang="en-US" sz="1800" dirty="0">
                <a:solidFill>
                  <a:schemeClr val="tx1">
                    <a:lumMod val="65000"/>
                    <a:lumOff val="35000"/>
                  </a:schemeClr>
                </a:solidFill>
                <a:latin typeface="Azo Sans" panose="02000000000000000000" pitchFamily="50" charset="0"/>
                <a:sym typeface="Arial"/>
              </a:rPr>
              <a:t>for year </a:t>
            </a:r>
            <a:r>
              <a:rPr lang="en-US" sz="1800" b="1" dirty="0">
                <a:solidFill>
                  <a:srgbClr val="99BD59"/>
                </a:solidFill>
                <a:highlight>
                  <a:srgbClr val="FFFFFF"/>
                </a:highlight>
                <a:latin typeface="Azo Sans" panose="02000000000000000000" pitchFamily="50" charset="0"/>
              </a:rPr>
              <a:t>2017</a:t>
            </a:r>
            <a:r>
              <a:rPr lang="en-US" sz="1800" dirty="0">
                <a:solidFill>
                  <a:schemeClr val="tx1">
                    <a:lumMod val="65000"/>
                    <a:lumOff val="35000"/>
                  </a:schemeClr>
                </a:solidFill>
                <a:latin typeface="Azo Sans" panose="02000000000000000000" pitchFamily="50" charset="0"/>
                <a:sym typeface="Arial"/>
              </a:rPr>
              <a:t>. Average wind speed is around </a:t>
            </a:r>
            <a:r>
              <a:rPr lang="en-US" sz="1800" b="1" dirty="0">
                <a:solidFill>
                  <a:srgbClr val="99BD59"/>
                </a:solidFill>
                <a:highlight>
                  <a:srgbClr val="FFFFFF"/>
                </a:highlight>
                <a:latin typeface="Azo Sans" panose="02000000000000000000" pitchFamily="50" charset="0"/>
              </a:rPr>
              <a:t>10.17 m/s.</a:t>
            </a:r>
            <a:endParaRPr sz="1800" b="1" dirty="0">
              <a:solidFill>
                <a:srgbClr val="99BD59"/>
              </a:solidFill>
              <a:highlight>
                <a:srgbClr val="FFFFFF"/>
              </a:highlight>
              <a:latin typeface="Azo Sans" panose="02000000000000000000" pitchFamily="50" charset="0"/>
            </a:endParaRPr>
          </a:p>
          <a:p>
            <a:pPr marL="457200" lvl="0" indent="-342900" algn="l" rtl="0">
              <a:lnSpc>
                <a:spcPct val="150000"/>
              </a:lnSpc>
              <a:spcBef>
                <a:spcPts val="0"/>
              </a:spcBef>
              <a:spcAft>
                <a:spcPts val="0"/>
              </a:spcAft>
              <a:buClr>
                <a:srgbClr val="99BD59"/>
              </a:buClr>
              <a:buSzPts val="1800"/>
              <a:buFont typeface="Wingdings" panose="05000000000000000000" pitchFamily="2" charset="2"/>
              <a:buChar char="§"/>
            </a:pPr>
            <a:r>
              <a:rPr lang="en-US" sz="1800" dirty="0">
                <a:solidFill>
                  <a:schemeClr val="tx1">
                    <a:lumMod val="65000"/>
                    <a:lumOff val="35000"/>
                  </a:schemeClr>
                </a:solidFill>
                <a:latin typeface="Azo Sans" panose="02000000000000000000" pitchFamily="50" charset="0"/>
                <a:sym typeface="Arial"/>
              </a:rPr>
              <a:t>Average residential demand is around </a:t>
            </a:r>
            <a:r>
              <a:rPr lang="en-US" sz="1800" b="1" dirty="0">
                <a:solidFill>
                  <a:srgbClr val="99BD59"/>
                </a:solidFill>
                <a:highlight>
                  <a:srgbClr val="FFFFFF"/>
                </a:highlight>
                <a:latin typeface="Azo Sans" panose="02000000000000000000" pitchFamily="50" charset="0"/>
              </a:rPr>
              <a:t>0.21 -0.24 kw </a:t>
            </a:r>
            <a:r>
              <a:rPr lang="en-US" sz="1800" dirty="0">
                <a:solidFill>
                  <a:schemeClr val="tx1">
                    <a:lumMod val="65000"/>
                    <a:lumOff val="35000"/>
                  </a:schemeClr>
                </a:solidFill>
                <a:latin typeface="Azo Sans" panose="02000000000000000000" pitchFamily="50" charset="0"/>
                <a:sym typeface="Arial"/>
              </a:rPr>
              <a:t>for year </a:t>
            </a:r>
            <a:r>
              <a:rPr lang="en-US" sz="1800" b="1" dirty="0">
                <a:solidFill>
                  <a:srgbClr val="99BD59"/>
                </a:solidFill>
                <a:highlight>
                  <a:srgbClr val="FFFFFF"/>
                </a:highlight>
                <a:latin typeface="Azo Sans" panose="02000000000000000000" pitchFamily="50" charset="0"/>
              </a:rPr>
              <a:t>2017. </a:t>
            </a:r>
            <a:endParaRPr sz="1800" b="1" dirty="0">
              <a:solidFill>
                <a:srgbClr val="99BD59"/>
              </a:solidFill>
              <a:highlight>
                <a:srgbClr val="FFFFFF"/>
              </a:highlight>
              <a:latin typeface="Azo Sans" panose="02000000000000000000" pitchFamily="50" charset="0"/>
            </a:endParaRPr>
          </a:p>
          <a:p>
            <a:pPr marL="457200" lvl="0" indent="-342900" algn="l" rtl="0">
              <a:lnSpc>
                <a:spcPct val="150000"/>
              </a:lnSpc>
              <a:spcBef>
                <a:spcPts val="0"/>
              </a:spcBef>
              <a:spcAft>
                <a:spcPts val="0"/>
              </a:spcAft>
              <a:buClr>
                <a:srgbClr val="99BD59"/>
              </a:buClr>
              <a:buSzPts val="1800"/>
              <a:buFont typeface="Wingdings" panose="05000000000000000000" pitchFamily="2" charset="2"/>
              <a:buChar char="§"/>
            </a:pPr>
            <a:r>
              <a:rPr lang="en-US" sz="1800" dirty="0">
                <a:solidFill>
                  <a:schemeClr val="tx1">
                    <a:lumMod val="65000"/>
                    <a:lumOff val="35000"/>
                  </a:schemeClr>
                </a:solidFill>
                <a:latin typeface="Azo Sans" panose="02000000000000000000" pitchFamily="50" charset="0"/>
                <a:sym typeface="Arial"/>
              </a:rPr>
              <a:t>Average demand during </a:t>
            </a:r>
            <a:r>
              <a:rPr lang="en-US" sz="1800" b="1" dirty="0">
                <a:solidFill>
                  <a:srgbClr val="99BD59"/>
                </a:solidFill>
                <a:highlight>
                  <a:srgbClr val="FFFFFF"/>
                </a:highlight>
                <a:latin typeface="Azo Sans" panose="02000000000000000000" pitchFamily="50" charset="0"/>
              </a:rPr>
              <a:t>Winter (0.26 kw) </a:t>
            </a:r>
            <a:r>
              <a:rPr lang="en-US" sz="1800" dirty="0">
                <a:solidFill>
                  <a:schemeClr val="tx1">
                    <a:lumMod val="65000"/>
                    <a:lumOff val="35000"/>
                  </a:schemeClr>
                </a:solidFill>
                <a:latin typeface="Azo Sans" panose="02000000000000000000" pitchFamily="50" charset="0"/>
                <a:sym typeface="Arial"/>
              </a:rPr>
              <a:t>is highest compared to </a:t>
            </a:r>
            <a:r>
              <a:rPr lang="en-US" sz="1800" b="1" dirty="0">
                <a:solidFill>
                  <a:srgbClr val="99BD59"/>
                </a:solidFill>
                <a:highlight>
                  <a:srgbClr val="FFFFFF"/>
                </a:highlight>
                <a:latin typeface="Azo Sans" panose="02000000000000000000" pitchFamily="50" charset="0"/>
              </a:rPr>
              <a:t>Autumn, Spring </a:t>
            </a:r>
            <a:r>
              <a:rPr lang="en-US" sz="1800" dirty="0">
                <a:solidFill>
                  <a:schemeClr val="tx1">
                    <a:lumMod val="65000"/>
                    <a:lumOff val="35000"/>
                  </a:schemeClr>
                </a:solidFill>
                <a:latin typeface="Azo Sans" panose="02000000000000000000" pitchFamily="50" charset="0"/>
                <a:sym typeface="Arial"/>
              </a:rPr>
              <a:t>and </a:t>
            </a:r>
            <a:r>
              <a:rPr lang="en-US" sz="1800" b="1" dirty="0">
                <a:solidFill>
                  <a:srgbClr val="99BD59"/>
                </a:solidFill>
                <a:highlight>
                  <a:srgbClr val="FFFFFF"/>
                </a:highlight>
                <a:latin typeface="Azo Sans" panose="02000000000000000000" pitchFamily="50" charset="0"/>
              </a:rPr>
              <a:t>Summer (0.19-0.22 kw).</a:t>
            </a:r>
            <a:endParaRPr sz="1800" b="1" dirty="0">
              <a:solidFill>
                <a:srgbClr val="99BD59"/>
              </a:solidFill>
              <a:highlight>
                <a:srgbClr val="FFFFFF"/>
              </a:highlight>
              <a:latin typeface="Azo Sans" panose="02000000000000000000" pitchFamily="50" charset="0"/>
            </a:endParaRPr>
          </a:p>
          <a:p>
            <a:pPr marL="457200" lvl="0" indent="-342900" algn="l" rtl="0">
              <a:lnSpc>
                <a:spcPct val="150000"/>
              </a:lnSpc>
              <a:spcBef>
                <a:spcPts val="0"/>
              </a:spcBef>
              <a:spcAft>
                <a:spcPts val="0"/>
              </a:spcAft>
              <a:buClr>
                <a:srgbClr val="99BD59"/>
              </a:buClr>
              <a:buSzPts val="1800"/>
              <a:buFont typeface="Wingdings" panose="05000000000000000000" pitchFamily="2" charset="2"/>
              <a:buChar char="§"/>
            </a:pPr>
            <a:r>
              <a:rPr lang="en-US" sz="1800" dirty="0">
                <a:solidFill>
                  <a:schemeClr val="tx1">
                    <a:lumMod val="65000"/>
                    <a:lumOff val="35000"/>
                  </a:schemeClr>
                </a:solidFill>
                <a:latin typeface="Azo Sans" panose="02000000000000000000" pitchFamily="50" charset="0"/>
                <a:sym typeface="Arial"/>
              </a:rPr>
              <a:t>Average demand during </a:t>
            </a:r>
            <a:r>
              <a:rPr lang="en-US" sz="1800" b="1" dirty="0">
                <a:solidFill>
                  <a:srgbClr val="99BD59"/>
                </a:solidFill>
                <a:highlight>
                  <a:srgbClr val="FFFFFF"/>
                </a:highlight>
                <a:latin typeface="Azo Sans" panose="02000000000000000000" pitchFamily="50" charset="0"/>
              </a:rPr>
              <a:t>off-peak</a:t>
            </a:r>
            <a:r>
              <a:rPr lang="en-US" sz="1800" dirty="0">
                <a:solidFill>
                  <a:schemeClr val="tx1">
                    <a:lumMod val="65000"/>
                    <a:lumOff val="35000"/>
                  </a:schemeClr>
                </a:solidFill>
                <a:latin typeface="Azo Sans" panose="02000000000000000000" pitchFamily="50" charset="0"/>
                <a:sym typeface="Arial"/>
              </a:rPr>
              <a:t> hours is around</a:t>
            </a:r>
            <a:r>
              <a:rPr lang="en-US" sz="1800" b="1" dirty="0">
                <a:solidFill>
                  <a:schemeClr val="tx1">
                    <a:lumMod val="65000"/>
                    <a:lumOff val="35000"/>
                  </a:schemeClr>
                </a:solidFill>
                <a:latin typeface="Azo Sans" panose="02000000000000000000" pitchFamily="50" charset="0"/>
                <a:sym typeface="Arial"/>
              </a:rPr>
              <a:t> </a:t>
            </a:r>
            <a:r>
              <a:rPr lang="en-US" sz="1800" b="1" dirty="0">
                <a:solidFill>
                  <a:srgbClr val="99BD59"/>
                </a:solidFill>
                <a:highlight>
                  <a:srgbClr val="FFFFFF"/>
                </a:highlight>
                <a:latin typeface="Azo Sans" panose="02000000000000000000" pitchFamily="50" charset="0"/>
              </a:rPr>
              <a:t>0.15-0.18 kw. </a:t>
            </a:r>
            <a:r>
              <a:rPr lang="en-US" sz="1800" dirty="0">
                <a:solidFill>
                  <a:schemeClr val="tx1">
                    <a:lumMod val="65000"/>
                    <a:lumOff val="35000"/>
                  </a:schemeClr>
                </a:solidFill>
                <a:latin typeface="Azo Sans" panose="02000000000000000000" pitchFamily="50" charset="0"/>
                <a:sym typeface="Arial"/>
              </a:rPr>
              <a:t>Also average demand during </a:t>
            </a:r>
            <a:r>
              <a:rPr lang="en-US" sz="1800" b="1" dirty="0">
                <a:solidFill>
                  <a:srgbClr val="99BD59"/>
                </a:solidFill>
                <a:highlight>
                  <a:srgbClr val="FFFFFF"/>
                </a:highlight>
                <a:latin typeface="Azo Sans" panose="02000000000000000000" pitchFamily="50" charset="0"/>
              </a:rPr>
              <a:t>peak</a:t>
            </a:r>
            <a:r>
              <a:rPr lang="en-US" sz="1800" dirty="0">
                <a:solidFill>
                  <a:schemeClr val="tx1">
                    <a:lumMod val="65000"/>
                    <a:lumOff val="35000"/>
                  </a:schemeClr>
                </a:solidFill>
                <a:latin typeface="Azo Sans" panose="02000000000000000000" pitchFamily="50" charset="0"/>
                <a:sym typeface="Arial"/>
              </a:rPr>
              <a:t> hours is </a:t>
            </a:r>
            <a:r>
              <a:rPr lang="en-US" sz="1800" b="1" dirty="0">
                <a:solidFill>
                  <a:srgbClr val="99BD59"/>
                </a:solidFill>
                <a:highlight>
                  <a:srgbClr val="FFFFFF"/>
                </a:highlight>
                <a:latin typeface="Azo Sans" panose="02000000000000000000" pitchFamily="50" charset="0"/>
              </a:rPr>
              <a:t>0.29-0.31 kw.</a:t>
            </a:r>
            <a:endParaRPr sz="1800" b="1" dirty="0">
              <a:solidFill>
                <a:srgbClr val="99BD59"/>
              </a:solidFill>
              <a:highlight>
                <a:srgbClr val="FFFFFF"/>
              </a:highlight>
              <a:latin typeface="Azo Sans" panose="02000000000000000000" pitchFamily="50" charset="0"/>
            </a:endParaRPr>
          </a:p>
          <a:p>
            <a:pPr marL="457200" lvl="0" indent="-342900" algn="l" rtl="0">
              <a:lnSpc>
                <a:spcPct val="150000"/>
              </a:lnSpc>
              <a:spcBef>
                <a:spcPts val="0"/>
              </a:spcBef>
              <a:spcAft>
                <a:spcPts val="0"/>
              </a:spcAft>
              <a:buClr>
                <a:srgbClr val="99BD59"/>
              </a:buClr>
              <a:buSzPts val="1800"/>
              <a:buFont typeface="Wingdings" panose="05000000000000000000" pitchFamily="2" charset="2"/>
              <a:buChar char="§"/>
            </a:pPr>
            <a:r>
              <a:rPr lang="en-US" sz="1800" dirty="0">
                <a:solidFill>
                  <a:schemeClr val="tx1">
                    <a:lumMod val="65000"/>
                    <a:lumOff val="35000"/>
                  </a:schemeClr>
                </a:solidFill>
                <a:latin typeface="Azo Sans" panose="02000000000000000000" pitchFamily="50" charset="0"/>
                <a:sym typeface="Arial"/>
              </a:rPr>
              <a:t>The </a:t>
            </a:r>
            <a:r>
              <a:rPr lang="en-US" sz="1800" b="1" dirty="0">
                <a:solidFill>
                  <a:srgbClr val="99BD59"/>
                </a:solidFill>
                <a:highlight>
                  <a:srgbClr val="FFFFFF"/>
                </a:highlight>
                <a:latin typeface="Azo Sans" panose="02000000000000000000" pitchFamily="50" charset="0"/>
              </a:rPr>
              <a:t>highest curtailment </a:t>
            </a:r>
            <a:r>
              <a:rPr lang="en-US" sz="1800" dirty="0">
                <a:solidFill>
                  <a:schemeClr val="tx1">
                    <a:lumMod val="65000"/>
                    <a:lumOff val="35000"/>
                  </a:schemeClr>
                </a:solidFill>
                <a:latin typeface="Azo Sans" panose="02000000000000000000" pitchFamily="50" charset="0"/>
                <a:sym typeface="Arial"/>
              </a:rPr>
              <a:t>can be seen in </a:t>
            </a:r>
            <a:r>
              <a:rPr lang="en-US" sz="1800" b="1" dirty="0">
                <a:solidFill>
                  <a:srgbClr val="99BD59"/>
                </a:solidFill>
                <a:highlight>
                  <a:srgbClr val="FFFFFF"/>
                </a:highlight>
                <a:latin typeface="Azo Sans" panose="02000000000000000000" pitchFamily="50" charset="0"/>
              </a:rPr>
              <a:t>Sep</a:t>
            </a:r>
            <a:r>
              <a:rPr lang="en-US" sz="1800" dirty="0">
                <a:solidFill>
                  <a:schemeClr val="tx1">
                    <a:lumMod val="65000"/>
                    <a:lumOff val="35000"/>
                  </a:schemeClr>
                </a:solidFill>
                <a:latin typeface="Azo Sans" panose="02000000000000000000" pitchFamily="50" charset="0"/>
                <a:sym typeface="Arial"/>
              </a:rPr>
              <a:t> with </a:t>
            </a:r>
            <a:r>
              <a:rPr lang="en-US" sz="1800" b="1" dirty="0">
                <a:solidFill>
                  <a:srgbClr val="99BD59"/>
                </a:solidFill>
                <a:highlight>
                  <a:srgbClr val="FFFFFF"/>
                </a:highlight>
                <a:latin typeface="Azo Sans" panose="02000000000000000000" pitchFamily="50" charset="0"/>
              </a:rPr>
              <a:t>68,204 kw </a:t>
            </a:r>
            <a:r>
              <a:rPr lang="en-US" sz="1800" dirty="0">
                <a:solidFill>
                  <a:schemeClr val="tx1">
                    <a:lumMod val="65000"/>
                    <a:lumOff val="35000"/>
                  </a:schemeClr>
                </a:solidFill>
                <a:latin typeface="Azo Sans" panose="02000000000000000000" pitchFamily="50" charset="0"/>
                <a:sym typeface="Arial"/>
              </a:rPr>
              <a:t>in total. What's interesting is although there is high power supply in Jan, no curtailment is spotted.</a:t>
            </a:r>
            <a:endParaRPr sz="1800" dirty="0">
              <a:solidFill>
                <a:schemeClr val="tx1">
                  <a:lumMod val="65000"/>
                  <a:lumOff val="35000"/>
                </a:schemeClr>
              </a:solidFill>
              <a:latin typeface="Azo Sans" panose="02000000000000000000" pitchFamily="50" charset="0"/>
              <a:sym typeface="Arial"/>
            </a:endParaRPr>
          </a:p>
          <a:p>
            <a:pPr marL="457200" lvl="0" indent="0" algn="l" rtl="0">
              <a:spcBef>
                <a:spcPts val="1000"/>
              </a:spcBef>
              <a:spcAft>
                <a:spcPts val="0"/>
              </a:spcAft>
              <a:buNone/>
            </a:pPr>
            <a:endParaRPr sz="1800" dirty="0">
              <a:solidFill>
                <a:schemeClr val="tx1">
                  <a:lumMod val="65000"/>
                  <a:lumOff val="35000"/>
                </a:schemeClr>
              </a:solidFill>
              <a:latin typeface="Azo Sans" panose="02000000000000000000" pitchFamily="50" charset="0"/>
              <a:sym typeface="Arial"/>
            </a:endParaRPr>
          </a:p>
        </p:txBody>
      </p:sp>
      <p:sp>
        <p:nvSpPr>
          <p:cNvPr id="4" name="Rectangle 3">
            <a:extLst>
              <a:ext uri="{FF2B5EF4-FFF2-40B4-BE49-F238E27FC236}">
                <a16:creationId xmlns:a16="http://schemas.microsoft.com/office/drawing/2014/main" id="{D610E13B-A060-4883-9C80-90F50CE717A6}"/>
              </a:ext>
            </a:extLst>
          </p:cNvPr>
          <p:cNvSpPr/>
          <p:nvPr/>
        </p:nvSpPr>
        <p:spPr>
          <a:xfrm>
            <a:off x="0" y="0"/>
            <a:ext cx="12192000" cy="933450"/>
          </a:xfrm>
          <a:prstGeom prst="rect">
            <a:avLst/>
          </a:prstGeom>
          <a:solidFill>
            <a:srgbClr val="92B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91;p14">
            <a:extLst>
              <a:ext uri="{FF2B5EF4-FFF2-40B4-BE49-F238E27FC236}">
                <a16:creationId xmlns:a16="http://schemas.microsoft.com/office/drawing/2014/main" id="{5E78F09B-C7AA-42E4-B01F-2601E6E96D48}"/>
              </a:ext>
            </a:extLst>
          </p:cNvPr>
          <p:cNvSpPr txBox="1">
            <a:spLocks/>
          </p:cNvSpPr>
          <p:nvPr/>
        </p:nvSpPr>
        <p:spPr>
          <a:xfrm>
            <a:off x="514350" y="219474"/>
            <a:ext cx="10515600" cy="53260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sz="2800" b="1" dirty="0">
                <a:solidFill>
                  <a:schemeClr val="bg1"/>
                </a:solidFill>
                <a:latin typeface="Azo Sans" panose="02000000000000000000" pitchFamily="50" charset="0"/>
              </a:rPr>
              <a:t>Summary of findings (EDA)</a:t>
            </a:r>
            <a:endParaRPr lang="en-US" sz="2800" dirty="0">
              <a:solidFill>
                <a:schemeClr val="bg1"/>
              </a:solidFill>
              <a:latin typeface="Azo Sans" panose="02000000000000000000" pitchFamily="50" charset="0"/>
            </a:endParaRPr>
          </a:p>
        </p:txBody>
      </p:sp>
      <p:sp>
        <p:nvSpPr>
          <p:cNvPr id="6" name="Slide Number Placeholder 2">
            <a:extLst>
              <a:ext uri="{FF2B5EF4-FFF2-40B4-BE49-F238E27FC236}">
                <a16:creationId xmlns:a16="http://schemas.microsoft.com/office/drawing/2014/main" id="{1E6CE08D-A286-451C-BCA2-D62F78B76404}"/>
              </a:ext>
            </a:extLst>
          </p:cNvPr>
          <p:cNvSpPr txBox="1">
            <a:spLocks/>
          </p:cNvSpPr>
          <p:nvPr/>
        </p:nvSpPr>
        <p:spPr>
          <a:xfrm>
            <a:off x="9082260" y="642940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3188A9-D42A-488E-AC63-45C7C231CDED}" type="slidenum">
              <a:rPr lang="en-US" sz="1600" smtClean="0">
                <a:solidFill>
                  <a:schemeClr val="tx1">
                    <a:lumMod val="75000"/>
                    <a:lumOff val="25000"/>
                  </a:schemeClr>
                </a:solidFill>
                <a:latin typeface="Metropolis" panose="00000500000000000000" pitchFamily="50" charset="0"/>
              </a:rPr>
              <a:pPr/>
              <a:t>18</a:t>
            </a:fld>
            <a:endParaRPr lang="en-US" sz="1600" dirty="0">
              <a:solidFill>
                <a:schemeClr val="tx1">
                  <a:lumMod val="75000"/>
                  <a:lumOff val="25000"/>
                </a:schemeClr>
              </a:solidFill>
              <a:latin typeface="Metropolis" panose="00000500000000000000" pitchFamily="50" charset="0"/>
            </a:endParaRPr>
          </a:p>
        </p:txBody>
      </p:sp>
      <p:cxnSp>
        <p:nvCxnSpPr>
          <p:cNvPr id="7" name="Straight Connector 6">
            <a:extLst>
              <a:ext uri="{FF2B5EF4-FFF2-40B4-BE49-F238E27FC236}">
                <a16:creationId xmlns:a16="http://schemas.microsoft.com/office/drawing/2014/main" id="{9BD711EC-D3B2-4F21-9105-738BCDE7FFCC}"/>
              </a:ext>
            </a:extLst>
          </p:cNvPr>
          <p:cNvCxnSpPr>
            <a:cxnSpLocks/>
          </p:cNvCxnSpPr>
          <p:nvPr/>
        </p:nvCxnSpPr>
        <p:spPr>
          <a:xfrm>
            <a:off x="0" y="6353204"/>
            <a:ext cx="12192000" cy="0"/>
          </a:xfrm>
          <a:prstGeom prst="line">
            <a:avLst/>
          </a:prstGeom>
          <a:ln>
            <a:solidFill>
              <a:srgbClr val="569105"/>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3ABD6C8A-DD6B-42E9-A9C6-2F765744E00C}"/>
              </a:ext>
            </a:extLst>
          </p:cNvPr>
          <p:cNvPicPr>
            <a:picLocks noChangeAspect="1"/>
          </p:cNvPicPr>
          <p:nvPr/>
        </p:nvPicPr>
        <p:blipFill>
          <a:blip r:embed="rId3"/>
          <a:stretch>
            <a:fillRect/>
          </a:stretch>
        </p:blipFill>
        <p:spPr>
          <a:xfrm>
            <a:off x="10820400" y="5274421"/>
            <a:ext cx="1005060" cy="100506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4" name="Google Shape;224;p31"/>
          <p:cNvSpPr txBox="1">
            <a:spLocks noGrp="1"/>
          </p:cNvSpPr>
          <p:nvPr>
            <p:ph type="body" idx="4294967295"/>
          </p:nvPr>
        </p:nvSpPr>
        <p:spPr>
          <a:xfrm>
            <a:off x="514350" y="1176300"/>
            <a:ext cx="10991850" cy="4505400"/>
          </a:xfrm>
          <a:prstGeom prst="rect">
            <a:avLst/>
          </a:prstGeom>
        </p:spPr>
        <p:txBody>
          <a:bodyPr spcFirstLastPara="1" wrap="square" lIns="91425" tIns="45700" rIns="91425" bIns="45700" anchor="t" anchorCtr="0">
            <a:noAutofit/>
          </a:bodyPr>
          <a:lstStyle/>
          <a:p>
            <a:pPr marL="0" lvl="0" indent="0" algn="just" rtl="0">
              <a:lnSpc>
                <a:spcPct val="115000"/>
              </a:lnSpc>
              <a:spcBef>
                <a:spcPts val="1100"/>
              </a:spcBef>
              <a:spcAft>
                <a:spcPts val="0"/>
              </a:spcAft>
              <a:buNone/>
            </a:pPr>
            <a:r>
              <a:rPr lang="en-US" sz="1800" dirty="0">
                <a:solidFill>
                  <a:schemeClr val="tx1">
                    <a:lumMod val="65000"/>
                    <a:lumOff val="35000"/>
                  </a:schemeClr>
                </a:solidFill>
                <a:highlight>
                  <a:srgbClr val="FFFFFF"/>
                </a:highlight>
                <a:latin typeface="Azo Sans" panose="02000000000000000000" pitchFamily="50" charset="0"/>
                <a:sym typeface="Arial"/>
              </a:rPr>
              <a:t>Below are list of findings from </a:t>
            </a:r>
            <a:r>
              <a:rPr lang="en-US" sz="1800" b="1" dirty="0">
                <a:solidFill>
                  <a:srgbClr val="99BD59"/>
                </a:solidFill>
                <a:highlight>
                  <a:srgbClr val="FFFFFF"/>
                </a:highlight>
                <a:latin typeface="Azo Sans" panose="02000000000000000000" pitchFamily="50" charset="0"/>
              </a:rPr>
              <a:t>Calculations:</a:t>
            </a:r>
            <a:endParaRPr sz="1800" b="1" dirty="0">
              <a:solidFill>
                <a:srgbClr val="99BD59"/>
              </a:solidFill>
              <a:highlight>
                <a:srgbClr val="FFFFFF"/>
              </a:highlight>
              <a:latin typeface="Azo Sans" panose="02000000000000000000" pitchFamily="50" charset="0"/>
            </a:endParaRPr>
          </a:p>
          <a:p>
            <a:pPr marL="457200" lvl="0" indent="-342900" algn="just" rtl="0">
              <a:lnSpc>
                <a:spcPct val="150000"/>
              </a:lnSpc>
              <a:spcBef>
                <a:spcPts val="1100"/>
              </a:spcBef>
              <a:spcAft>
                <a:spcPts val="0"/>
              </a:spcAft>
              <a:buClr>
                <a:srgbClr val="92BE21"/>
              </a:buClr>
              <a:buSzPts val="1800"/>
              <a:buFont typeface="Wingdings" panose="05000000000000000000" pitchFamily="2" charset="2"/>
              <a:buChar char="§"/>
            </a:pPr>
            <a:r>
              <a:rPr lang="en-US" sz="1800" dirty="0">
                <a:solidFill>
                  <a:schemeClr val="tx1">
                    <a:lumMod val="65000"/>
                    <a:lumOff val="35000"/>
                  </a:schemeClr>
                </a:solidFill>
                <a:highlight>
                  <a:srgbClr val="FFFFFF"/>
                </a:highlight>
                <a:latin typeface="Azo Sans" panose="02000000000000000000" pitchFamily="50" charset="0"/>
                <a:sym typeface="Arial"/>
              </a:rPr>
              <a:t>We have come to conclusion that investments in this project (HSO) is </a:t>
            </a:r>
            <a:r>
              <a:rPr lang="en-US" sz="1800" b="1" dirty="0">
                <a:solidFill>
                  <a:srgbClr val="99BD59"/>
                </a:solidFill>
                <a:highlight>
                  <a:srgbClr val="FFFFFF"/>
                </a:highlight>
                <a:latin typeface="Azo Sans" panose="02000000000000000000" pitchFamily="50" charset="0"/>
              </a:rPr>
              <a:t>worthy</a:t>
            </a:r>
            <a:r>
              <a:rPr lang="en-US" sz="1800" dirty="0">
                <a:solidFill>
                  <a:schemeClr val="tx1">
                    <a:lumMod val="65000"/>
                    <a:lumOff val="35000"/>
                  </a:schemeClr>
                </a:solidFill>
                <a:highlight>
                  <a:srgbClr val="FFFFFF"/>
                </a:highlight>
                <a:latin typeface="Azo Sans" panose="02000000000000000000" pitchFamily="50" charset="0"/>
                <a:sym typeface="Arial"/>
              </a:rPr>
              <a:t> as it will generate </a:t>
            </a:r>
            <a:r>
              <a:rPr lang="en-US" sz="1800" b="1" dirty="0">
                <a:solidFill>
                  <a:srgbClr val="99BD59"/>
                </a:solidFill>
                <a:highlight>
                  <a:srgbClr val="FFFFFF"/>
                </a:highlight>
                <a:latin typeface="Azo Sans" panose="02000000000000000000" pitchFamily="50" charset="0"/>
              </a:rPr>
              <a:t>positive profit </a:t>
            </a:r>
            <a:r>
              <a:rPr lang="en-US" sz="1800" dirty="0">
                <a:solidFill>
                  <a:schemeClr val="tx1">
                    <a:lumMod val="65000"/>
                    <a:lumOff val="35000"/>
                  </a:schemeClr>
                </a:solidFill>
                <a:highlight>
                  <a:srgbClr val="FFFFFF"/>
                </a:highlight>
                <a:latin typeface="Azo Sans" panose="02000000000000000000" pitchFamily="50" charset="0"/>
                <a:sym typeface="Arial"/>
              </a:rPr>
              <a:t>and that </a:t>
            </a:r>
            <a:r>
              <a:rPr lang="en-US" sz="1800" b="1" dirty="0">
                <a:solidFill>
                  <a:srgbClr val="99BD59"/>
                </a:solidFill>
                <a:highlight>
                  <a:srgbClr val="FFFFFF"/>
                </a:highlight>
                <a:latin typeface="Azo Sans" panose="02000000000000000000" pitchFamily="50" charset="0"/>
              </a:rPr>
              <a:t>less energy </a:t>
            </a:r>
            <a:r>
              <a:rPr lang="en-US" sz="1800" dirty="0">
                <a:solidFill>
                  <a:schemeClr val="tx1">
                    <a:lumMod val="65000"/>
                    <a:lumOff val="35000"/>
                  </a:schemeClr>
                </a:solidFill>
                <a:highlight>
                  <a:srgbClr val="FFFFFF"/>
                </a:highlight>
                <a:latin typeface="Azo Sans" panose="02000000000000000000" pitchFamily="50" charset="0"/>
                <a:sym typeface="Arial"/>
              </a:rPr>
              <a:t>will be </a:t>
            </a:r>
            <a:r>
              <a:rPr lang="en-US" sz="1800" b="1" dirty="0">
                <a:solidFill>
                  <a:srgbClr val="99BD59"/>
                </a:solidFill>
                <a:highlight>
                  <a:srgbClr val="FFFFFF"/>
                </a:highlight>
                <a:latin typeface="Azo Sans" panose="02000000000000000000" pitchFamily="50" charset="0"/>
              </a:rPr>
              <a:t>wasted</a:t>
            </a:r>
            <a:r>
              <a:rPr lang="en-US" sz="1800" dirty="0">
                <a:solidFill>
                  <a:schemeClr val="tx1">
                    <a:lumMod val="65000"/>
                    <a:lumOff val="35000"/>
                  </a:schemeClr>
                </a:solidFill>
                <a:highlight>
                  <a:srgbClr val="FFFFFF"/>
                </a:highlight>
                <a:latin typeface="Azo Sans" panose="02000000000000000000" pitchFamily="50" charset="0"/>
                <a:sym typeface="Arial"/>
              </a:rPr>
              <a:t>, which is more environmentally friendly.</a:t>
            </a:r>
          </a:p>
          <a:p>
            <a:pPr marL="457200" lvl="0" indent="-342900" algn="just" rtl="0">
              <a:lnSpc>
                <a:spcPct val="150000"/>
              </a:lnSpc>
              <a:spcBef>
                <a:spcPts val="1100"/>
              </a:spcBef>
              <a:spcAft>
                <a:spcPts val="0"/>
              </a:spcAft>
              <a:buClr>
                <a:srgbClr val="92BE21"/>
              </a:buClr>
              <a:buSzPts val="1800"/>
              <a:buFont typeface="Wingdings" panose="05000000000000000000" pitchFamily="2" charset="2"/>
              <a:buChar char="§"/>
            </a:pPr>
            <a:endParaRPr sz="1800" dirty="0">
              <a:solidFill>
                <a:schemeClr val="tx1">
                  <a:lumMod val="65000"/>
                  <a:lumOff val="35000"/>
                </a:schemeClr>
              </a:solidFill>
              <a:highlight>
                <a:srgbClr val="FFFFFF"/>
              </a:highlight>
              <a:latin typeface="Azo Sans" panose="02000000000000000000" pitchFamily="50" charset="0"/>
              <a:sym typeface="Arial"/>
            </a:endParaRPr>
          </a:p>
          <a:p>
            <a:pPr marL="457200" lvl="0" indent="-342900" algn="just" rtl="0">
              <a:lnSpc>
                <a:spcPct val="150000"/>
              </a:lnSpc>
              <a:spcBef>
                <a:spcPts val="0"/>
              </a:spcBef>
              <a:spcAft>
                <a:spcPts val="0"/>
              </a:spcAft>
              <a:buClr>
                <a:srgbClr val="92BE21"/>
              </a:buClr>
              <a:buSzPts val="1800"/>
              <a:buFont typeface="Wingdings" panose="05000000000000000000" pitchFamily="2" charset="2"/>
              <a:buChar char="§"/>
            </a:pPr>
            <a:r>
              <a:rPr lang="en-US" sz="1800" dirty="0">
                <a:solidFill>
                  <a:schemeClr val="tx1">
                    <a:lumMod val="65000"/>
                    <a:lumOff val="35000"/>
                  </a:schemeClr>
                </a:solidFill>
                <a:highlight>
                  <a:srgbClr val="FFFFFF"/>
                </a:highlight>
                <a:latin typeface="Azo Sans" panose="02000000000000000000" pitchFamily="50" charset="0"/>
                <a:sym typeface="Arial"/>
              </a:rPr>
              <a:t>There were </a:t>
            </a:r>
            <a:r>
              <a:rPr lang="en-US" sz="1800" b="1" dirty="0">
                <a:solidFill>
                  <a:srgbClr val="99BD59"/>
                </a:solidFill>
                <a:highlight>
                  <a:srgbClr val="FFFFFF"/>
                </a:highlight>
                <a:latin typeface="Azo Sans" panose="02000000000000000000" pitchFamily="50" charset="0"/>
              </a:rPr>
              <a:t>134 MWh </a:t>
            </a:r>
            <a:r>
              <a:rPr lang="en-US" sz="1800" dirty="0">
                <a:solidFill>
                  <a:schemeClr val="tx1">
                    <a:lumMod val="65000"/>
                    <a:lumOff val="35000"/>
                  </a:schemeClr>
                </a:solidFill>
                <a:highlight>
                  <a:srgbClr val="FFFFFF"/>
                </a:highlight>
                <a:latin typeface="Azo Sans" panose="02000000000000000000" pitchFamily="50" charset="0"/>
                <a:sym typeface="Arial"/>
              </a:rPr>
              <a:t>and </a:t>
            </a:r>
            <a:r>
              <a:rPr lang="en-US" sz="1800" b="1" dirty="0">
                <a:solidFill>
                  <a:srgbClr val="99BD59"/>
                </a:solidFill>
                <a:highlight>
                  <a:srgbClr val="FFFFFF"/>
                </a:highlight>
                <a:latin typeface="Azo Sans" panose="02000000000000000000" pitchFamily="50" charset="0"/>
              </a:rPr>
              <a:t>77.6 MWh </a:t>
            </a:r>
            <a:r>
              <a:rPr lang="en-US" sz="1800" dirty="0">
                <a:solidFill>
                  <a:schemeClr val="tx1">
                    <a:lumMod val="65000"/>
                    <a:lumOff val="35000"/>
                  </a:schemeClr>
                </a:solidFill>
                <a:highlight>
                  <a:srgbClr val="FFFFFF"/>
                </a:highlight>
                <a:latin typeface="Azo Sans" panose="02000000000000000000" pitchFamily="50" charset="0"/>
                <a:sym typeface="Arial"/>
              </a:rPr>
              <a:t>curtailments for</a:t>
            </a:r>
            <a:r>
              <a:rPr lang="en-US" sz="1800" b="1" dirty="0">
                <a:solidFill>
                  <a:schemeClr val="tx1">
                    <a:lumMod val="65000"/>
                    <a:lumOff val="35000"/>
                  </a:schemeClr>
                </a:solidFill>
                <a:highlight>
                  <a:srgbClr val="FFFFFF"/>
                </a:highlight>
                <a:latin typeface="Azo Sans" panose="02000000000000000000" pitchFamily="50" charset="0"/>
                <a:sym typeface="Arial"/>
              </a:rPr>
              <a:t> </a:t>
            </a:r>
            <a:r>
              <a:rPr lang="en-US" sz="1800" b="1" dirty="0">
                <a:solidFill>
                  <a:srgbClr val="99BD59"/>
                </a:solidFill>
                <a:highlight>
                  <a:srgbClr val="FFFFFF"/>
                </a:highlight>
                <a:latin typeface="Azo Sans" panose="02000000000000000000" pitchFamily="50" charset="0"/>
              </a:rPr>
              <a:t>2016</a:t>
            </a:r>
            <a:r>
              <a:rPr lang="en-US" sz="1800" dirty="0">
                <a:solidFill>
                  <a:schemeClr val="tx1">
                    <a:lumMod val="65000"/>
                    <a:lumOff val="35000"/>
                  </a:schemeClr>
                </a:solidFill>
                <a:highlight>
                  <a:srgbClr val="FFFFFF"/>
                </a:highlight>
                <a:latin typeface="Azo Sans" panose="02000000000000000000" pitchFamily="50" charset="0"/>
                <a:sym typeface="Arial"/>
              </a:rPr>
              <a:t> and </a:t>
            </a:r>
            <a:r>
              <a:rPr lang="en-US" sz="1800" b="1" dirty="0">
                <a:solidFill>
                  <a:srgbClr val="99BD59"/>
                </a:solidFill>
                <a:highlight>
                  <a:srgbClr val="FFFFFF"/>
                </a:highlight>
                <a:latin typeface="Azo Sans" panose="02000000000000000000" pitchFamily="50" charset="0"/>
              </a:rPr>
              <a:t>2017</a:t>
            </a:r>
            <a:r>
              <a:rPr lang="en-US" sz="1800" dirty="0">
                <a:solidFill>
                  <a:schemeClr val="tx1">
                    <a:lumMod val="65000"/>
                    <a:lumOff val="35000"/>
                  </a:schemeClr>
                </a:solidFill>
                <a:highlight>
                  <a:srgbClr val="FFFFFF"/>
                </a:highlight>
                <a:latin typeface="Azo Sans" panose="02000000000000000000" pitchFamily="50" charset="0"/>
                <a:sym typeface="Arial"/>
              </a:rPr>
              <a:t> respectively for the observed single wind turbine. There were </a:t>
            </a:r>
            <a:r>
              <a:rPr lang="en-US" sz="1800" b="1" dirty="0">
                <a:solidFill>
                  <a:srgbClr val="99BD59"/>
                </a:solidFill>
                <a:highlight>
                  <a:srgbClr val="FFFFFF"/>
                </a:highlight>
                <a:latin typeface="Azo Sans" panose="02000000000000000000" pitchFamily="50" charset="0"/>
              </a:rPr>
              <a:t>6,924 MWh </a:t>
            </a:r>
            <a:r>
              <a:rPr lang="en-US" sz="1800" dirty="0">
                <a:solidFill>
                  <a:schemeClr val="tx1">
                    <a:lumMod val="65000"/>
                    <a:lumOff val="35000"/>
                  </a:schemeClr>
                </a:solidFill>
                <a:highlight>
                  <a:srgbClr val="FFFFFF"/>
                </a:highlight>
                <a:latin typeface="Azo Sans" panose="02000000000000000000" pitchFamily="50" charset="0"/>
                <a:sym typeface="Arial"/>
              </a:rPr>
              <a:t>and </a:t>
            </a:r>
            <a:r>
              <a:rPr lang="en-US" sz="1800" b="1" dirty="0">
                <a:solidFill>
                  <a:srgbClr val="99BD59"/>
                </a:solidFill>
                <a:highlight>
                  <a:srgbClr val="FFFFFF"/>
                </a:highlight>
                <a:latin typeface="Azo Sans" panose="02000000000000000000" pitchFamily="50" charset="0"/>
              </a:rPr>
              <a:t>4,011 MWh </a:t>
            </a:r>
            <a:r>
              <a:rPr lang="en-US" sz="1800" dirty="0">
                <a:solidFill>
                  <a:schemeClr val="tx1">
                    <a:lumMod val="65000"/>
                    <a:lumOff val="35000"/>
                  </a:schemeClr>
                </a:solidFill>
                <a:highlight>
                  <a:srgbClr val="FFFFFF"/>
                </a:highlight>
                <a:latin typeface="Azo Sans" panose="02000000000000000000" pitchFamily="50" charset="0"/>
                <a:sym typeface="Arial"/>
              </a:rPr>
              <a:t>curtailments for </a:t>
            </a:r>
            <a:r>
              <a:rPr lang="en-US" sz="1800" b="1" dirty="0">
                <a:solidFill>
                  <a:srgbClr val="99BD59"/>
                </a:solidFill>
                <a:highlight>
                  <a:srgbClr val="FFFFFF"/>
                </a:highlight>
                <a:latin typeface="Azo Sans" panose="02000000000000000000" pitchFamily="50" charset="0"/>
              </a:rPr>
              <a:t>2016</a:t>
            </a:r>
            <a:r>
              <a:rPr lang="en-US" sz="1800" dirty="0">
                <a:solidFill>
                  <a:schemeClr val="tx1">
                    <a:lumMod val="65000"/>
                    <a:lumOff val="35000"/>
                  </a:schemeClr>
                </a:solidFill>
                <a:highlight>
                  <a:srgbClr val="FFFFFF"/>
                </a:highlight>
                <a:latin typeface="Azo Sans" panose="02000000000000000000" pitchFamily="50" charset="0"/>
                <a:sym typeface="Arial"/>
              </a:rPr>
              <a:t> and </a:t>
            </a:r>
            <a:r>
              <a:rPr lang="en-US" sz="1800" b="1" dirty="0">
                <a:solidFill>
                  <a:srgbClr val="99BD59"/>
                </a:solidFill>
                <a:highlight>
                  <a:srgbClr val="FFFFFF"/>
                </a:highlight>
                <a:latin typeface="Azo Sans" panose="02000000000000000000" pitchFamily="50" charset="0"/>
              </a:rPr>
              <a:t>2017</a:t>
            </a:r>
            <a:r>
              <a:rPr lang="en-US" sz="1800" dirty="0">
                <a:solidFill>
                  <a:schemeClr val="tx1">
                    <a:lumMod val="65000"/>
                    <a:lumOff val="35000"/>
                  </a:schemeClr>
                </a:solidFill>
                <a:highlight>
                  <a:srgbClr val="FFFFFF"/>
                </a:highlight>
                <a:latin typeface="Azo Sans" panose="02000000000000000000" pitchFamily="50" charset="0"/>
                <a:sym typeface="Arial"/>
              </a:rPr>
              <a:t> respectively across Orkney Island.</a:t>
            </a:r>
          </a:p>
          <a:p>
            <a:pPr marL="457200" lvl="0" indent="-342900" algn="just" rtl="0">
              <a:lnSpc>
                <a:spcPct val="150000"/>
              </a:lnSpc>
              <a:spcBef>
                <a:spcPts val="0"/>
              </a:spcBef>
              <a:spcAft>
                <a:spcPts val="0"/>
              </a:spcAft>
              <a:buClr>
                <a:srgbClr val="92BE21"/>
              </a:buClr>
              <a:buSzPts val="1800"/>
              <a:buFont typeface="Wingdings" panose="05000000000000000000" pitchFamily="2" charset="2"/>
              <a:buChar char="§"/>
            </a:pPr>
            <a:endParaRPr sz="1800" dirty="0">
              <a:solidFill>
                <a:schemeClr val="tx1">
                  <a:lumMod val="65000"/>
                  <a:lumOff val="35000"/>
                </a:schemeClr>
              </a:solidFill>
              <a:highlight>
                <a:srgbClr val="FFFFFF"/>
              </a:highlight>
              <a:latin typeface="Azo Sans" panose="02000000000000000000" pitchFamily="50" charset="0"/>
              <a:sym typeface="Arial"/>
            </a:endParaRPr>
          </a:p>
          <a:p>
            <a:pPr marL="457200" lvl="0" indent="-342900" algn="just">
              <a:lnSpc>
                <a:spcPct val="150000"/>
              </a:lnSpc>
              <a:buClr>
                <a:srgbClr val="92BE21"/>
              </a:buClr>
              <a:buSzPts val="1800"/>
              <a:buFont typeface="Wingdings" panose="05000000000000000000" pitchFamily="2" charset="2"/>
              <a:buChar char="§"/>
            </a:pPr>
            <a:r>
              <a:rPr lang="en-US" sz="1800" dirty="0">
                <a:solidFill>
                  <a:schemeClr val="tx1">
                    <a:lumMod val="65000"/>
                    <a:lumOff val="35000"/>
                  </a:schemeClr>
                </a:solidFill>
                <a:highlight>
                  <a:srgbClr val="FFFFFF"/>
                </a:highlight>
                <a:latin typeface="Azo Sans" panose="02000000000000000000" pitchFamily="50" charset="0"/>
                <a:sym typeface="Arial"/>
              </a:rPr>
              <a:t>A total of </a:t>
            </a:r>
            <a:r>
              <a:rPr lang="en-US" sz="1800" b="1" dirty="0">
                <a:solidFill>
                  <a:srgbClr val="99BD59"/>
                </a:solidFill>
                <a:highlight>
                  <a:srgbClr val="FFFFFF"/>
                </a:highlight>
                <a:latin typeface="Azo Sans" panose="02000000000000000000" pitchFamily="50" charset="0"/>
              </a:rPr>
              <a:t>£166,007</a:t>
            </a:r>
            <a:r>
              <a:rPr lang="en-US" sz="1800" dirty="0">
                <a:solidFill>
                  <a:schemeClr val="tx1">
                    <a:lumMod val="65000"/>
                    <a:lumOff val="35000"/>
                  </a:schemeClr>
                </a:solidFill>
                <a:highlight>
                  <a:srgbClr val="FFFFFF"/>
                </a:highlight>
                <a:latin typeface="Azo Sans" panose="02000000000000000000" pitchFamily="50" charset="0"/>
                <a:sym typeface="Arial"/>
              </a:rPr>
              <a:t> is estimated to be saved from the reduction in curtailment for all wind turbines in </a:t>
            </a:r>
            <a:r>
              <a:rPr lang="en-US" sz="1800" b="1" dirty="0">
                <a:solidFill>
                  <a:srgbClr val="99BD59"/>
                </a:solidFill>
                <a:highlight>
                  <a:srgbClr val="FFFFFF"/>
                </a:highlight>
                <a:latin typeface="Azo Sans" panose="02000000000000000000" pitchFamily="50" charset="0"/>
              </a:rPr>
              <a:t>2017</a:t>
            </a:r>
            <a:r>
              <a:rPr lang="en-US" sz="1800" dirty="0">
                <a:solidFill>
                  <a:schemeClr val="tx1">
                    <a:lumMod val="65000"/>
                    <a:lumOff val="35000"/>
                  </a:schemeClr>
                </a:solidFill>
                <a:highlight>
                  <a:srgbClr val="FFFFFF"/>
                </a:highlight>
                <a:latin typeface="Azo Sans" panose="02000000000000000000" pitchFamily="50" charset="0"/>
                <a:sym typeface="Arial"/>
              </a:rPr>
              <a:t> and </a:t>
            </a:r>
            <a:r>
              <a:rPr lang="en-US" sz="1800" b="1" dirty="0">
                <a:solidFill>
                  <a:srgbClr val="99BD59"/>
                </a:solidFill>
                <a:highlight>
                  <a:srgbClr val="FFFFFF"/>
                </a:highlight>
                <a:latin typeface="Azo Sans" panose="02000000000000000000" pitchFamily="50" charset="0"/>
              </a:rPr>
              <a:t>£28,057</a:t>
            </a:r>
            <a:r>
              <a:rPr lang="en-US" sz="1800" dirty="0">
                <a:solidFill>
                  <a:schemeClr val="tx1">
                    <a:lumMod val="65000"/>
                    <a:lumOff val="35000"/>
                  </a:schemeClr>
                </a:solidFill>
                <a:highlight>
                  <a:srgbClr val="FFFFFF"/>
                </a:highlight>
                <a:latin typeface="Azo Sans" panose="02000000000000000000" pitchFamily="50" charset="0"/>
                <a:sym typeface="Arial"/>
              </a:rPr>
              <a:t> will be generated as profit.</a:t>
            </a:r>
            <a:endParaRPr sz="1800" dirty="0">
              <a:solidFill>
                <a:schemeClr val="tx1">
                  <a:lumMod val="65000"/>
                  <a:lumOff val="35000"/>
                </a:schemeClr>
              </a:solidFill>
              <a:highlight>
                <a:srgbClr val="FFFFFF"/>
              </a:highlight>
              <a:latin typeface="Azo Sans" panose="02000000000000000000" pitchFamily="50" charset="0"/>
              <a:sym typeface="Arial"/>
            </a:endParaRPr>
          </a:p>
          <a:p>
            <a:pPr marL="457200" lvl="0" indent="0" algn="just" rtl="0">
              <a:lnSpc>
                <a:spcPct val="115000"/>
              </a:lnSpc>
              <a:spcBef>
                <a:spcPts val="1000"/>
              </a:spcBef>
              <a:spcAft>
                <a:spcPts val="0"/>
              </a:spcAft>
              <a:buNone/>
            </a:pPr>
            <a:endParaRPr sz="1800" dirty="0">
              <a:solidFill>
                <a:schemeClr val="tx1">
                  <a:lumMod val="65000"/>
                  <a:lumOff val="35000"/>
                </a:schemeClr>
              </a:solidFill>
              <a:highlight>
                <a:srgbClr val="FFFFFF"/>
              </a:highlight>
              <a:latin typeface="Azo Sans" panose="02000000000000000000" pitchFamily="50" charset="0"/>
              <a:sym typeface="Arial"/>
            </a:endParaRPr>
          </a:p>
        </p:txBody>
      </p:sp>
      <p:sp>
        <p:nvSpPr>
          <p:cNvPr id="4" name="Rectangle 3">
            <a:extLst>
              <a:ext uri="{FF2B5EF4-FFF2-40B4-BE49-F238E27FC236}">
                <a16:creationId xmlns:a16="http://schemas.microsoft.com/office/drawing/2014/main" id="{792B74E0-C167-42C8-B857-576D983DCCA6}"/>
              </a:ext>
            </a:extLst>
          </p:cNvPr>
          <p:cNvSpPr/>
          <p:nvPr/>
        </p:nvSpPr>
        <p:spPr>
          <a:xfrm>
            <a:off x="0" y="0"/>
            <a:ext cx="12192000" cy="933450"/>
          </a:xfrm>
          <a:prstGeom prst="rect">
            <a:avLst/>
          </a:prstGeom>
          <a:solidFill>
            <a:srgbClr val="92B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91;p14">
            <a:extLst>
              <a:ext uri="{FF2B5EF4-FFF2-40B4-BE49-F238E27FC236}">
                <a16:creationId xmlns:a16="http://schemas.microsoft.com/office/drawing/2014/main" id="{9281E3BC-B564-4B92-B432-3A7284A59BEB}"/>
              </a:ext>
            </a:extLst>
          </p:cNvPr>
          <p:cNvSpPr txBox="1">
            <a:spLocks/>
          </p:cNvSpPr>
          <p:nvPr/>
        </p:nvSpPr>
        <p:spPr>
          <a:xfrm>
            <a:off x="514350" y="219474"/>
            <a:ext cx="10515600" cy="53260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sz="2800" b="1" dirty="0">
                <a:solidFill>
                  <a:schemeClr val="bg1"/>
                </a:solidFill>
                <a:latin typeface="Azo Sans" panose="02000000000000000000" pitchFamily="50" charset="0"/>
              </a:rPr>
              <a:t>Summary Of Findings (Calculations)</a:t>
            </a:r>
            <a:endParaRPr lang="en-US" sz="2800" dirty="0">
              <a:solidFill>
                <a:schemeClr val="bg1"/>
              </a:solidFill>
              <a:latin typeface="Azo Sans" panose="02000000000000000000" pitchFamily="50" charset="0"/>
            </a:endParaRPr>
          </a:p>
        </p:txBody>
      </p:sp>
      <p:sp>
        <p:nvSpPr>
          <p:cNvPr id="6" name="Slide Number Placeholder 2">
            <a:extLst>
              <a:ext uri="{FF2B5EF4-FFF2-40B4-BE49-F238E27FC236}">
                <a16:creationId xmlns:a16="http://schemas.microsoft.com/office/drawing/2014/main" id="{59932032-1CAE-4A63-B1D8-77796BAE604B}"/>
              </a:ext>
            </a:extLst>
          </p:cNvPr>
          <p:cNvSpPr txBox="1">
            <a:spLocks/>
          </p:cNvSpPr>
          <p:nvPr/>
        </p:nvSpPr>
        <p:spPr>
          <a:xfrm>
            <a:off x="9082260" y="642940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3188A9-D42A-488E-AC63-45C7C231CDED}" type="slidenum">
              <a:rPr lang="en-US" sz="1600" smtClean="0">
                <a:solidFill>
                  <a:schemeClr val="tx1">
                    <a:lumMod val="75000"/>
                    <a:lumOff val="25000"/>
                  </a:schemeClr>
                </a:solidFill>
                <a:latin typeface="Metropolis" panose="00000500000000000000" pitchFamily="50" charset="0"/>
              </a:rPr>
              <a:pPr/>
              <a:t>19</a:t>
            </a:fld>
            <a:endParaRPr lang="en-US" sz="1600" dirty="0">
              <a:solidFill>
                <a:schemeClr val="tx1">
                  <a:lumMod val="75000"/>
                  <a:lumOff val="25000"/>
                </a:schemeClr>
              </a:solidFill>
              <a:latin typeface="Metropolis" panose="00000500000000000000" pitchFamily="50" charset="0"/>
            </a:endParaRPr>
          </a:p>
        </p:txBody>
      </p:sp>
      <p:cxnSp>
        <p:nvCxnSpPr>
          <p:cNvPr id="7" name="Straight Connector 6">
            <a:extLst>
              <a:ext uri="{FF2B5EF4-FFF2-40B4-BE49-F238E27FC236}">
                <a16:creationId xmlns:a16="http://schemas.microsoft.com/office/drawing/2014/main" id="{8FF0669B-13CF-46D5-A158-5738EBCC0475}"/>
              </a:ext>
            </a:extLst>
          </p:cNvPr>
          <p:cNvCxnSpPr>
            <a:cxnSpLocks/>
          </p:cNvCxnSpPr>
          <p:nvPr/>
        </p:nvCxnSpPr>
        <p:spPr>
          <a:xfrm>
            <a:off x="0" y="6353204"/>
            <a:ext cx="12192000" cy="0"/>
          </a:xfrm>
          <a:prstGeom prst="line">
            <a:avLst/>
          </a:prstGeom>
          <a:ln>
            <a:solidFill>
              <a:srgbClr val="569105"/>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BB15BDFC-35F5-4718-BA44-01E892DAC2A2}"/>
              </a:ext>
            </a:extLst>
          </p:cNvPr>
          <p:cNvPicPr>
            <a:picLocks noChangeAspect="1"/>
          </p:cNvPicPr>
          <p:nvPr/>
        </p:nvPicPr>
        <p:blipFill>
          <a:blip r:embed="rId3"/>
          <a:stretch>
            <a:fillRect/>
          </a:stretch>
        </p:blipFill>
        <p:spPr>
          <a:xfrm>
            <a:off x="10820400" y="5274421"/>
            <a:ext cx="1005060" cy="10050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 name="Rectangle 1">
            <a:extLst>
              <a:ext uri="{FF2B5EF4-FFF2-40B4-BE49-F238E27FC236}">
                <a16:creationId xmlns:a16="http://schemas.microsoft.com/office/drawing/2014/main" id="{3955015B-D58F-446A-9FD3-DFBA82B32E9C}"/>
              </a:ext>
            </a:extLst>
          </p:cNvPr>
          <p:cNvSpPr/>
          <p:nvPr/>
        </p:nvSpPr>
        <p:spPr>
          <a:xfrm>
            <a:off x="0" y="0"/>
            <a:ext cx="12192000" cy="933450"/>
          </a:xfrm>
          <a:prstGeom prst="rect">
            <a:avLst/>
          </a:prstGeom>
          <a:solidFill>
            <a:srgbClr val="92B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Google Shape;91;p14"/>
          <p:cNvSpPr txBox="1">
            <a:spLocks noGrp="1"/>
          </p:cNvSpPr>
          <p:nvPr>
            <p:ph type="title" idx="4294967295"/>
          </p:nvPr>
        </p:nvSpPr>
        <p:spPr>
          <a:xfrm>
            <a:off x="514350" y="219474"/>
            <a:ext cx="10515600" cy="53260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3200" b="1" dirty="0">
                <a:solidFill>
                  <a:schemeClr val="bg1"/>
                </a:solidFill>
                <a:latin typeface="Azo Sans" panose="02000000000000000000" pitchFamily="50" charset="0"/>
              </a:rPr>
              <a:t>Presentation Outline</a:t>
            </a:r>
            <a:endParaRPr sz="3200" b="1" dirty="0">
              <a:solidFill>
                <a:schemeClr val="bg1"/>
              </a:solidFill>
              <a:latin typeface="Azo Sans" panose="02000000000000000000" pitchFamily="50" charset="0"/>
            </a:endParaRPr>
          </a:p>
        </p:txBody>
      </p:sp>
      <p:sp>
        <p:nvSpPr>
          <p:cNvPr id="92" name="Google Shape;92;p14"/>
          <p:cNvSpPr txBox="1">
            <a:spLocks noGrp="1"/>
          </p:cNvSpPr>
          <p:nvPr>
            <p:ph type="body" idx="4294967295"/>
          </p:nvPr>
        </p:nvSpPr>
        <p:spPr>
          <a:xfrm>
            <a:off x="654401" y="1245466"/>
            <a:ext cx="8099026" cy="4744600"/>
          </a:xfrm>
          <a:prstGeom prst="rect">
            <a:avLst/>
          </a:prstGeom>
          <a:noFill/>
          <a:ln>
            <a:noFill/>
          </a:ln>
        </p:spPr>
        <p:txBody>
          <a:bodyPr spcFirstLastPara="1" wrap="square" lIns="91425" tIns="45700" rIns="91425" bIns="45700" anchor="t" anchorCtr="0">
            <a:noAutofit/>
          </a:bodyPr>
          <a:lstStyle/>
          <a:p>
            <a:pPr marL="342900" lvl="0" algn="just" rtl="0">
              <a:lnSpc>
                <a:spcPct val="150000"/>
              </a:lnSpc>
              <a:spcBef>
                <a:spcPts val="0"/>
              </a:spcBef>
              <a:spcAft>
                <a:spcPts val="0"/>
              </a:spcAft>
              <a:buClr>
                <a:srgbClr val="99BD59"/>
              </a:buClr>
              <a:buSzPts val="2220"/>
              <a:buFont typeface="Wingdings" panose="05000000000000000000" pitchFamily="2" charset="2"/>
              <a:buChar char="§"/>
            </a:pPr>
            <a:r>
              <a:rPr lang="en-US" sz="2000" b="1" dirty="0">
                <a:solidFill>
                  <a:schemeClr val="tx1">
                    <a:lumMod val="65000"/>
                    <a:lumOff val="35000"/>
                  </a:schemeClr>
                </a:solidFill>
                <a:latin typeface="Azo Sans" panose="02000000000000000000" pitchFamily="50" charset="0"/>
                <a:ea typeface="Arial"/>
                <a:cs typeface="Arial"/>
                <a:sym typeface="Arial"/>
              </a:rPr>
              <a:t>  Summary</a:t>
            </a:r>
            <a:endParaRPr sz="2000" b="1" dirty="0">
              <a:solidFill>
                <a:schemeClr val="tx1">
                  <a:lumMod val="65000"/>
                  <a:lumOff val="35000"/>
                </a:schemeClr>
              </a:solidFill>
              <a:latin typeface="Azo Sans" panose="02000000000000000000" pitchFamily="50" charset="0"/>
            </a:endParaRPr>
          </a:p>
          <a:p>
            <a:pPr marL="342900" lvl="0" algn="just" rtl="0">
              <a:lnSpc>
                <a:spcPct val="150000"/>
              </a:lnSpc>
              <a:spcBef>
                <a:spcPts val="1000"/>
              </a:spcBef>
              <a:spcAft>
                <a:spcPts val="0"/>
              </a:spcAft>
              <a:buClr>
                <a:srgbClr val="99BD59"/>
              </a:buClr>
              <a:buSzPts val="2220"/>
              <a:buFont typeface="Wingdings" panose="05000000000000000000" pitchFamily="2" charset="2"/>
              <a:buChar char="§"/>
            </a:pPr>
            <a:r>
              <a:rPr lang="en-US" sz="2000" b="1" dirty="0">
                <a:solidFill>
                  <a:schemeClr val="tx1">
                    <a:lumMod val="65000"/>
                    <a:lumOff val="35000"/>
                  </a:schemeClr>
                </a:solidFill>
                <a:latin typeface="Azo Sans" panose="02000000000000000000" pitchFamily="50" charset="0"/>
                <a:ea typeface="Arial"/>
                <a:cs typeface="Arial"/>
                <a:sym typeface="Arial"/>
              </a:rPr>
              <a:t>  Business problem overview</a:t>
            </a:r>
            <a:endParaRPr sz="2000" b="1" dirty="0">
              <a:solidFill>
                <a:schemeClr val="tx1">
                  <a:lumMod val="65000"/>
                  <a:lumOff val="35000"/>
                </a:schemeClr>
              </a:solidFill>
              <a:latin typeface="Azo Sans" panose="02000000000000000000" pitchFamily="50" charset="0"/>
            </a:endParaRPr>
          </a:p>
          <a:p>
            <a:pPr marL="342900" lvl="0" algn="just" rtl="0">
              <a:lnSpc>
                <a:spcPct val="150000"/>
              </a:lnSpc>
              <a:spcBef>
                <a:spcPts val="1000"/>
              </a:spcBef>
              <a:spcAft>
                <a:spcPts val="0"/>
              </a:spcAft>
              <a:buClr>
                <a:srgbClr val="99BD59"/>
              </a:buClr>
              <a:buSzPts val="2220"/>
              <a:buFont typeface="Wingdings" panose="05000000000000000000" pitchFamily="2" charset="2"/>
              <a:buChar char="§"/>
            </a:pPr>
            <a:r>
              <a:rPr lang="en-US" sz="2000" b="1" dirty="0">
                <a:solidFill>
                  <a:schemeClr val="tx1">
                    <a:lumMod val="65000"/>
                    <a:lumOff val="35000"/>
                  </a:schemeClr>
                </a:solidFill>
                <a:latin typeface="Azo Sans" panose="02000000000000000000" pitchFamily="50" charset="0"/>
                <a:ea typeface="Arial"/>
                <a:cs typeface="Arial"/>
                <a:sym typeface="Arial"/>
              </a:rPr>
              <a:t>  Summary of Analysis Approach and hypothesis</a:t>
            </a:r>
            <a:endParaRPr sz="2000" b="1" dirty="0">
              <a:solidFill>
                <a:schemeClr val="tx1">
                  <a:lumMod val="65000"/>
                  <a:lumOff val="35000"/>
                </a:schemeClr>
              </a:solidFill>
              <a:latin typeface="Azo Sans" panose="02000000000000000000" pitchFamily="50" charset="0"/>
            </a:endParaRPr>
          </a:p>
          <a:p>
            <a:pPr marL="342900" lvl="0" algn="just" rtl="0">
              <a:lnSpc>
                <a:spcPct val="150000"/>
              </a:lnSpc>
              <a:spcBef>
                <a:spcPts val="1000"/>
              </a:spcBef>
              <a:spcAft>
                <a:spcPts val="0"/>
              </a:spcAft>
              <a:buClr>
                <a:srgbClr val="99BD59"/>
              </a:buClr>
              <a:buSzPts val="2220"/>
              <a:buFont typeface="Wingdings" panose="05000000000000000000" pitchFamily="2" charset="2"/>
              <a:buChar char="§"/>
            </a:pPr>
            <a:r>
              <a:rPr lang="en-US" sz="2000" b="1" dirty="0">
                <a:solidFill>
                  <a:schemeClr val="tx1">
                    <a:lumMod val="65000"/>
                    <a:lumOff val="35000"/>
                  </a:schemeClr>
                </a:solidFill>
                <a:latin typeface="Azo Sans" panose="02000000000000000000" pitchFamily="50" charset="0"/>
                <a:ea typeface="Arial"/>
                <a:cs typeface="Arial"/>
                <a:sym typeface="Arial"/>
              </a:rPr>
              <a:t>  KPIs</a:t>
            </a:r>
            <a:endParaRPr sz="2000" b="1" dirty="0">
              <a:solidFill>
                <a:schemeClr val="tx1">
                  <a:lumMod val="65000"/>
                  <a:lumOff val="35000"/>
                </a:schemeClr>
              </a:solidFill>
              <a:latin typeface="Azo Sans" panose="02000000000000000000" pitchFamily="50" charset="0"/>
            </a:endParaRPr>
          </a:p>
          <a:p>
            <a:pPr marL="342900" lvl="0" algn="just" rtl="0">
              <a:lnSpc>
                <a:spcPct val="150000"/>
              </a:lnSpc>
              <a:spcBef>
                <a:spcPts val="1000"/>
              </a:spcBef>
              <a:spcAft>
                <a:spcPts val="0"/>
              </a:spcAft>
              <a:buClr>
                <a:srgbClr val="99BD59"/>
              </a:buClr>
              <a:buSzPts val="2220"/>
              <a:buFont typeface="Wingdings" panose="05000000000000000000" pitchFamily="2" charset="2"/>
              <a:buChar char="§"/>
            </a:pPr>
            <a:r>
              <a:rPr lang="en-US" sz="2000" b="1" dirty="0">
                <a:solidFill>
                  <a:schemeClr val="tx1">
                    <a:lumMod val="65000"/>
                    <a:lumOff val="35000"/>
                  </a:schemeClr>
                </a:solidFill>
                <a:latin typeface="Azo Sans" panose="02000000000000000000" pitchFamily="50" charset="0"/>
                <a:ea typeface="Arial"/>
                <a:cs typeface="Arial"/>
                <a:sym typeface="Arial"/>
              </a:rPr>
              <a:t>  Results of hypothesis</a:t>
            </a:r>
          </a:p>
          <a:p>
            <a:pPr marL="342900" lvl="0" algn="just" rtl="0">
              <a:lnSpc>
                <a:spcPct val="150000"/>
              </a:lnSpc>
              <a:spcBef>
                <a:spcPts val="1000"/>
              </a:spcBef>
              <a:spcAft>
                <a:spcPts val="0"/>
              </a:spcAft>
              <a:buClr>
                <a:srgbClr val="99BD59"/>
              </a:buClr>
              <a:buSzPts val="2220"/>
              <a:buFont typeface="Wingdings" panose="05000000000000000000" pitchFamily="2" charset="2"/>
              <a:buChar char="§"/>
            </a:pPr>
            <a:r>
              <a:rPr lang="en-US" sz="2000" b="1" dirty="0">
                <a:solidFill>
                  <a:schemeClr val="tx1">
                    <a:lumMod val="65000"/>
                    <a:lumOff val="35000"/>
                  </a:schemeClr>
                </a:solidFill>
                <a:latin typeface="Azo Sans" panose="02000000000000000000" pitchFamily="50" charset="0"/>
              </a:rPr>
              <a:t>  Assumption for </a:t>
            </a:r>
            <a:r>
              <a:rPr lang="en-US" sz="2000" b="1" dirty="0">
                <a:solidFill>
                  <a:schemeClr val="tx1">
                    <a:lumMod val="65000"/>
                    <a:lumOff val="35000"/>
                  </a:schemeClr>
                </a:solidFill>
                <a:latin typeface="Azo Sans" panose="02000000000000000000" pitchFamily="50" charset="0"/>
                <a:ea typeface="Arial"/>
                <a:cs typeface="Arial"/>
                <a:sym typeface="Arial"/>
              </a:rPr>
              <a:t>DR Strategy</a:t>
            </a:r>
          </a:p>
          <a:p>
            <a:pPr marL="342900" lvl="0" algn="just" rtl="0">
              <a:lnSpc>
                <a:spcPct val="150000"/>
              </a:lnSpc>
              <a:spcBef>
                <a:spcPts val="1000"/>
              </a:spcBef>
              <a:spcAft>
                <a:spcPts val="0"/>
              </a:spcAft>
              <a:buClr>
                <a:srgbClr val="99BD59"/>
              </a:buClr>
              <a:buSzPts val="2220"/>
              <a:buFont typeface="Wingdings" panose="05000000000000000000" pitchFamily="2" charset="2"/>
              <a:buChar char="§"/>
            </a:pPr>
            <a:r>
              <a:rPr lang="en-US" sz="2000" b="1" dirty="0">
                <a:solidFill>
                  <a:schemeClr val="tx1">
                    <a:lumMod val="65000"/>
                    <a:lumOff val="35000"/>
                  </a:schemeClr>
                </a:solidFill>
                <a:latin typeface="Azo Sans" panose="02000000000000000000" pitchFamily="50" charset="0"/>
                <a:ea typeface="Arial"/>
                <a:cs typeface="Arial"/>
                <a:sym typeface="Arial"/>
              </a:rPr>
              <a:t>  DR Strategy</a:t>
            </a:r>
            <a:endParaRPr sz="2000" b="1" dirty="0">
              <a:solidFill>
                <a:schemeClr val="tx1">
                  <a:lumMod val="65000"/>
                  <a:lumOff val="35000"/>
                </a:schemeClr>
              </a:solidFill>
              <a:latin typeface="Azo Sans" panose="02000000000000000000" pitchFamily="50" charset="0"/>
              <a:ea typeface="Arial"/>
              <a:cs typeface="Arial"/>
              <a:sym typeface="Arial"/>
            </a:endParaRPr>
          </a:p>
          <a:p>
            <a:pPr marL="342900" lvl="0" algn="just" rtl="0">
              <a:lnSpc>
                <a:spcPct val="150000"/>
              </a:lnSpc>
              <a:spcBef>
                <a:spcPts val="1000"/>
              </a:spcBef>
              <a:spcAft>
                <a:spcPts val="0"/>
              </a:spcAft>
              <a:buClr>
                <a:srgbClr val="99BD59"/>
              </a:buClr>
              <a:buSzPts val="2220"/>
              <a:buFont typeface="Wingdings" panose="05000000000000000000" pitchFamily="2" charset="2"/>
              <a:buChar char="§"/>
            </a:pPr>
            <a:r>
              <a:rPr lang="en-US" sz="2000" b="1" dirty="0">
                <a:solidFill>
                  <a:schemeClr val="tx1">
                    <a:lumMod val="65000"/>
                    <a:lumOff val="35000"/>
                  </a:schemeClr>
                </a:solidFill>
                <a:latin typeface="Azo Sans" panose="02000000000000000000" pitchFamily="50" charset="0"/>
                <a:ea typeface="Arial"/>
                <a:cs typeface="Arial"/>
                <a:sym typeface="Arial"/>
              </a:rPr>
              <a:t>  Summary of Findings &amp; Calculation</a:t>
            </a:r>
            <a:endParaRPr sz="2000" b="1" dirty="0">
              <a:solidFill>
                <a:schemeClr val="tx1">
                  <a:lumMod val="65000"/>
                  <a:lumOff val="35000"/>
                </a:schemeClr>
              </a:solidFill>
              <a:latin typeface="Azo Sans" panose="02000000000000000000" pitchFamily="50" charset="0"/>
            </a:endParaRPr>
          </a:p>
        </p:txBody>
      </p:sp>
      <p:pic>
        <p:nvPicPr>
          <p:cNvPr id="5" name="Picture 4">
            <a:extLst>
              <a:ext uri="{FF2B5EF4-FFF2-40B4-BE49-F238E27FC236}">
                <a16:creationId xmlns:a16="http://schemas.microsoft.com/office/drawing/2014/main" id="{C0931672-20DA-435E-902D-A83E463AD654}"/>
              </a:ext>
            </a:extLst>
          </p:cNvPr>
          <p:cNvPicPr>
            <a:picLocks noChangeAspect="1"/>
          </p:cNvPicPr>
          <p:nvPr/>
        </p:nvPicPr>
        <p:blipFill>
          <a:blip r:embed="rId3"/>
          <a:stretch>
            <a:fillRect/>
          </a:stretch>
        </p:blipFill>
        <p:spPr>
          <a:xfrm>
            <a:off x="7658100" y="1735650"/>
            <a:ext cx="3695700" cy="3695700"/>
          </a:xfrm>
          <a:prstGeom prst="rect">
            <a:avLst/>
          </a:prstGeom>
        </p:spPr>
      </p:pic>
      <p:sp>
        <p:nvSpPr>
          <p:cNvPr id="8" name="Slide Number Placeholder 2">
            <a:extLst>
              <a:ext uri="{FF2B5EF4-FFF2-40B4-BE49-F238E27FC236}">
                <a16:creationId xmlns:a16="http://schemas.microsoft.com/office/drawing/2014/main" id="{6C00B09E-4D18-4AD8-9F8F-F6625E126B2A}"/>
              </a:ext>
            </a:extLst>
          </p:cNvPr>
          <p:cNvSpPr txBox="1">
            <a:spLocks/>
          </p:cNvSpPr>
          <p:nvPr/>
        </p:nvSpPr>
        <p:spPr>
          <a:xfrm>
            <a:off x="9082260" y="642940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3188A9-D42A-488E-AC63-45C7C231CDED}" type="slidenum">
              <a:rPr lang="en-US" sz="1600" smtClean="0">
                <a:solidFill>
                  <a:schemeClr val="tx1">
                    <a:lumMod val="75000"/>
                    <a:lumOff val="25000"/>
                  </a:schemeClr>
                </a:solidFill>
                <a:latin typeface="Metropolis" panose="00000500000000000000" pitchFamily="50" charset="0"/>
              </a:rPr>
              <a:pPr/>
              <a:t>2</a:t>
            </a:fld>
            <a:endParaRPr lang="en-US" sz="1600" dirty="0">
              <a:solidFill>
                <a:schemeClr val="tx1">
                  <a:lumMod val="75000"/>
                  <a:lumOff val="25000"/>
                </a:schemeClr>
              </a:solidFill>
              <a:latin typeface="Metropolis" panose="00000500000000000000" pitchFamily="50" charset="0"/>
            </a:endParaRPr>
          </a:p>
        </p:txBody>
      </p:sp>
      <p:cxnSp>
        <p:nvCxnSpPr>
          <p:cNvPr id="9" name="Straight Connector 8">
            <a:extLst>
              <a:ext uri="{FF2B5EF4-FFF2-40B4-BE49-F238E27FC236}">
                <a16:creationId xmlns:a16="http://schemas.microsoft.com/office/drawing/2014/main" id="{EDD38136-5E88-4026-8434-0194D754AE5D}"/>
              </a:ext>
            </a:extLst>
          </p:cNvPr>
          <p:cNvCxnSpPr>
            <a:cxnSpLocks/>
          </p:cNvCxnSpPr>
          <p:nvPr/>
        </p:nvCxnSpPr>
        <p:spPr>
          <a:xfrm>
            <a:off x="0" y="6353204"/>
            <a:ext cx="12192000" cy="0"/>
          </a:xfrm>
          <a:prstGeom prst="line">
            <a:avLst/>
          </a:prstGeom>
          <a:ln>
            <a:solidFill>
              <a:srgbClr val="56910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0" name="Google Shape;230;p32"/>
          <p:cNvSpPr txBox="1">
            <a:spLocks noGrp="1"/>
          </p:cNvSpPr>
          <p:nvPr>
            <p:ph type="body" idx="4294967295"/>
          </p:nvPr>
        </p:nvSpPr>
        <p:spPr>
          <a:xfrm>
            <a:off x="514350" y="1152924"/>
            <a:ext cx="11068050" cy="4956509"/>
          </a:xfrm>
          <a:prstGeom prst="rect">
            <a:avLst/>
          </a:prstGeom>
        </p:spPr>
        <p:txBody>
          <a:bodyPr spcFirstLastPara="1" wrap="square" lIns="91425" tIns="45700" rIns="91425" bIns="45700" anchor="t" anchorCtr="0">
            <a:noAutofit/>
          </a:bodyPr>
          <a:lstStyle/>
          <a:p>
            <a:pPr marL="0" lvl="0" indent="0" algn="just" rtl="0">
              <a:spcBef>
                <a:spcPts val="1000"/>
              </a:spcBef>
              <a:spcAft>
                <a:spcPts val="0"/>
              </a:spcAft>
              <a:buNone/>
            </a:pPr>
            <a:r>
              <a:rPr lang="en-US" sz="1800" b="1" dirty="0">
                <a:solidFill>
                  <a:srgbClr val="99BD59"/>
                </a:solidFill>
                <a:latin typeface="Azo Sans" panose="02000000000000000000" pitchFamily="50" charset="0"/>
              </a:rPr>
              <a:t>Strengths:</a:t>
            </a:r>
            <a:endParaRPr sz="1800" b="1" dirty="0">
              <a:solidFill>
                <a:srgbClr val="99BD59"/>
              </a:solidFill>
              <a:latin typeface="Azo Sans" panose="02000000000000000000" pitchFamily="50" charset="0"/>
            </a:endParaRPr>
          </a:p>
          <a:p>
            <a:pPr marL="400050" lvl="0" indent="-285750" algn="just" rtl="0">
              <a:lnSpc>
                <a:spcPct val="150000"/>
              </a:lnSpc>
              <a:spcBef>
                <a:spcPts val="1100"/>
              </a:spcBef>
              <a:spcAft>
                <a:spcPts val="0"/>
              </a:spcAft>
              <a:buClr>
                <a:srgbClr val="92BE21"/>
              </a:buClr>
              <a:buSzPts val="1800"/>
              <a:buFont typeface="Wingdings" panose="05000000000000000000" pitchFamily="2" charset="2"/>
              <a:buChar char="§"/>
            </a:pPr>
            <a:r>
              <a:rPr lang="en-US" sz="1600" dirty="0">
                <a:solidFill>
                  <a:schemeClr val="tx1">
                    <a:lumMod val="65000"/>
                    <a:lumOff val="35000"/>
                  </a:schemeClr>
                </a:solidFill>
                <a:highlight>
                  <a:srgbClr val="FFFFFF"/>
                </a:highlight>
                <a:latin typeface="Azo Sans" panose="02000000000000000000" pitchFamily="50" charset="0"/>
                <a:sym typeface="Arial"/>
              </a:rPr>
              <a:t>Data has been fully explored to find out all possible relation as well as patterns.</a:t>
            </a:r>
            <a:endParaRPr sz="1600" dirty="0">
              <a:solidFill>
                <a:schemeClr val="tx1">
                  <a:lumMod val="65000"/>
                  <a:lumOff val="35000"/>
                </a:schemeClr>
              </a:solidFill>
              <a:highlight>
                <a:srgbClr val="FFFFFF"/>
              </a:highlight>
              <a:latin typeface="Azo Sans" panose="02000000000000000000" pitchFamily="50" charset="0"/>
              <a:sym typeface="Arial"/>
            </a:endParaRPr>
          </a:p>
          <a:p>
            <a:pPr marL="400050" lvl="0" indent="-285750" algn="just" rtl="0">
              <a:lnSpc>
                <a:spcPct val="150000"/>
              </a:lnSpc>
              <a:spcBef>
                <a:spcPts val="0"/>
              </a:spcBef>
              <a:spcAft>
                <a:spcPts val="0"/>
              </a:spcAft>
              <a:buClr>
                <a:srgbClr val="92BE21"/>
              </a:buClr>
              <a:buSzPts val="1800"/>
              <a:buFont typeface="Wingdings" panose="05000000000000000000" pitchFamily="2" charset="2"/>
              <a:buChar char="§"/>
            </a:pPr>
            <a:r>
              <a:rPr lang="en-US" sz="1600" dirty="0">
                <a:solidFill>
                  <a:schemeClr val="tx1">
                    <a:lumMod val="65000"/>
                    <a:lumOff val="35000"/>
                  </a:schemeClr>
                </a:solidFill>
                <a:highlight>
                  <a:srgbClr val="FFFFFF"/>
                </a:highlight>
                <a:latin typeface="Azo Sans" panose="02000000000000000000" pitchFamily="50" charset="0"/>
                <a:sym typeface="Arial"/>
              </a:rPr>
              <a:t>All results are shown with visual proofs.</a:t>
            </a:r>
            <a:endParaRPr sz="1600" dirty="0">
              <a:solidFill>
                <a:schemeClr val="tx1">
                  <a:lumMod val="65000"/>
                  <a:lumOff val="35000"/>
                </a:schemeClr>
              </a:solidFill>
              <a:highlight>
                <a:srgbClr val="FFFFFF"/>
              </a:highlight>
              <a:latin typeface="Azo Sans" panose="02000000000000000000" pitchFamily="50" charset="0"/>
              <a:sym typeface="Arial"/>
            </a:endParaRPr>
          </a:p>
          <a:p>
            <a:pPr marL="400050" lvl="0" indent="-285750" algn="just" rtl="0">
              <a:lnSpc>
                <a:spcPct val="150000"/>
              </a:lnSpc>
              <a:spcBef>
                <a:spcPts val="0"/>
              </a:spcBef>
              <a:spcAft>
                <a:spcPts val="0"/>
              </a:spcAft>
              <a:buClr>
                <a:srgbClr val="92BE21"/>
              </a:buClr>
              <a:buSzPts val="1800"/>
              <a:buFont typeface="Wingdings" panose="05000000000000000000" pitchFamily="2" charset="2"/>
              <a:buChar char="§"/>
            </a:pPr>
            <a:r>
              <a:rPr lang="en-US" sz="1600" dirty="0">
                <a:solidFill>
                  <a:schemeClr val="tx1">
                    <a:lumMod val="65000"/>
                    <a:lumOff val="35000"/>
                  </a:schemeClr>
                </a:solidFill>
                <a:highlight>
                  <a:srgbClr val="FFFFFF"/>
                </a:highlight>
                <a:latin typeface="Azo Sans" panose="02000000000000000000" pitchFamily="50" charset="0"/>
                <a:sym typeface="Arial"/>
              </a:rPr>
              <a:t>Solution achieves 100% usage of curtailed energy in case of proper implementation of DR.</a:t>
            </a:r>
            <a:endParaRPr sz="1600" dirty="0">
              <a:solidFill>
                <a:schemeClr val="tx1">
                  <a:lumMod val="65000"/>
                  <a:lumOff val="35000"/>
                </a:schemeClr>
              </a:solidFill>
              <a:highlight>
                <a:srgbClr val="FFFFFF"/>
              </a:highlight>
              <a:latin typeface="Azo Sans" panose="02000000000000000000" pitchFamily="50" charset="0"/>
              <a:sym typeface="Arial"/>
            </a:endParaRPr>
          </a:p>
          <a:p>
            <a:pPr marL="0" lvl="0" indent="0" algn="just" rtl="0">
              <a:spcBef>
                <a:spcPts val="1000"/>
              </a:spcBef>
              <a:spcAft>
                <a:spcPts val="0"/>
              </a:spcAft>
              <a:buNone/>
            </a:pPr>
            <a:r>
              <a:rPr lang="en-US" sz="1800" b="1" dirty="0">
                <a:solidFill>
                  <a:srgbClr val="99BD59"/>
                </a:solidFill>
                <a:latin typeface="Azo Sans" panose="02000000000000000000" pitchFamily="50" charset="0"/>
              </a:rPr>
              <a:t>Limitations:</a:t>
            </a:r>
            <a:endParaRPr sz="1800" b="1" dirty="0">
              <a:solidFill>
                <a:srgbClr val="99BD59"/>
              </a:solidFill>
              <a:latin typeface="Azo Sans" panose="02000000000000000000" pitchFamily="50" charset="0"/>
            </a:endParaRPr>
          </a:p>
          <a:p>
            <a:pPr marL="457200" lvl="0" indent="-342900" algn="just" rtl="0">
              <a:lnSpc>
                <a:spcPct val="150000"/>
              </a:lnSpc>
              <a:spcBef>
                <a:spcPts val="1100"/>
              </a:spcBef>
              <a:spcAft>
                <a:spcPts val="0"/>
              </a:spcAft>
              <a:buClr>
                <a:srgbClr val="92BE21"/>
              </a:buClr>
              <a:buSzPts val="1800"/>
              <a:buFont typeface="Wingdings" panose="05000000000000000000" pitchFamily="2" charset="2"/>
              <a:buChar char="§"/>
            </a:pPr>
            <a:r>
              <a:rPr lang="en-US" sz="1600" dirty="0">
                <a:solidFill>
                  <a:schemeClr val="tx1">
                    <a:lumMod val="65000"/>
                    <a:lumOff val="35000"/>
                  </a:schemeClr>
                </a:solidFill>
                <a:highlight>
                  <a:srgbClr val="FFFFFF"/>
                </a:highlight>
                <a:latin typeface="Azo Sans" panose="02000000000000000000" pitchFamily="50" charset="0"/>
              </a:rPr>
              <a:t>All calculations are approx.</a:t>
            </a:r>
            <a:endParaRPr sz="1600" dirty="0">
              <a:solidFill>
                <a:schemeClr val="tx1">
                  <a:lumMod val="65000"/>
                  <a:lumOff val="35000"/>
                </a:schemeClr>
              </a:solidFill>
              <a:highlight>
                <a:srgbClr val="FFFFFF"/>
              </a:highlight>
              <a:latin typeface="Azo Sans" panose="02000000000000000000" pitchFamily="50" charset="0"/>
            </a:endParaRPr>
          </a:p>
          <a:p>
            <a:pPr marL="457200" lvl="0" indent="-342900" algn="just" rtl="0">
              <a:lnSpc>
                <a:spcPct val="150000"/>
              </a:lnSpc>
              <a:spcBef>
                <a:spcPts val="0"/>
              </a:spcBef>
              <a:spcAft>
                <a:spcPts val="0"/>
              </a:spcAft>
              <a:buClr>
                <a:srgbClr val="92BE21"/>
              </a:buClr>
              <a:buSzPts val="1800"/>
              <a:buFont typeface="Wingdings" panose="05000000000000000000" pitchFamily="2" charset="2"/>
              <a:buChar char="§"/>
            </a:pPr>
            <a:r>
              <a:rPr lang="en-US" sz="1600" dirty="0">
                <a:solidFill>
                  <a:schemeClr val="tx1">
                    <a:lumMod val="65000"/>
                    <a:lumOff val="35000"/>
                  </a:schemeClr>
                </a:solidFill>
                <a:highlight>
                  <a:srgbClr val="FFFFFF"/>
                </a:highlight>
                <a:latin typeface="Azo Sans" panose="02000000000000000000" pitchFamily="50" charset="0"/>
              </a:rPr>
              <a:t>Information given is very limited that many assumptions are needed to support the result, which may not be reliable in the real world.</a:t>
            </a:r>
            <a:endParaRPr sz="1600" dirty="0">
              <a:solidFill>
                <a:schemeClr val="tx1">
                  <a:lumMod val="65000"/>
                  <a:lumOff val="35000"/>
                </a:schemeClr>
              </a:solidFill>
              <a:highlight>
                <a:srgbClr val="FFFFFF"/>
              </a:highlight>
              <a:latin typeface="Azo Sans" panose="02000000000000000000" pitchFamily="50" charset="0"/>
            </a:endParaRPr>
          </a:p>
          <a:p>
            <a:pPr marL="457200" lvl="0" indent="-342900" algn="just" rtl="0">
              <a:lnSpc>
                <a:spcPct val="150000"/>
              </a:lnSpc>
              <a:spcBef>
                <a:spcPts val="0"/>
              </a:spcBef>
              <a:spcAft>
                <a:spcPts val="0"/>
              </a:spcAft>
              <a:buClr>
                <a:srgbClr val="92BE21"/>
              </a:buClr>
              <a:buSzPts val="1800"/>
              <a:buFont typeface="Wingdings" panose="05000000000000000000" pitchFamily="2" charset="2"/>
              <a:buChar char="§"/>
            </a:pPr>
            <a:r>
              <a:rPr lang="en-US" sz="1600" dirty="0">
                <a:solidFill>
                  <a:schemeClr val="tx1">
                    <a:lumMod val="65000"/>
                    <a:lumOff val="35000"/>
                  </a:schemeClr>
                </a:solidFill>
                <a:highlight>
                  <a:srgbClr val="FFFFFF"/>
                </a:highlight>
                <a:latin typeface="Azo Sans" panose="02000000000000000000" pitchFamily="50" charset="0"/>
              </a:rPr>
              <a:t>Costing structure is unclear and  during implementation a lot more costing may be involved.</a:t>
            </a:r>
            <a:endParaRPr sz="1600" dirty="0">
              <a:solidFill>
                <a:schemeClr val="tx1">
                  <a:lumMod val="65000"/>
                  <a:lumOff val="35000"/>
                </a:schemeClr>
              </a:solidFill>
              <a:highlight>
                <a:srgbClr val="FFFFFF"/>
              </a:highlight>
              <a:latin typeface="Azo Sans" panose="02000000000000000000" pitchFamily="50" charset="0"/>
            </a:endParaRPr>
          </a:p>
          <a:p>
            <a:pPr marL="457200" lvl="0" indent="-342900" algn="just" rtl="0">
              <a:lnSpc>
                <a:spcPct val="150000"/>
              </a:lnSpc>
              <a:spcBef>
                <a:spcPts val="0"/>
              </a:spcBef>
              <a:spcAft>
                <a:spcPts val="0"/>
              </a:spcAft>
              <a:buClr>
                <a:srgbClr val="92BE21"/>
              </a:buClr>
              <a:buSzPts val="1800"/>
              <a:buFont typeface="Wingdings" panose="05000000000000000000" pitchFamily="2" charset="2"/>
              <a:buChar char="§"/>
            </a:pPr>
            <a:r>
              <a:rPr lang="en-US" sz="1600" dirty="0">
                <a:solidFill>
                  <a:schemeClr val="tx1">
                    <a:lumMod val="65000"/>
                    <a:lumOff val="35000"/>
                  </a:schemeClr>
                </a:solidFill>
                <a:highlight>
                  <a:srgbClr val="FFFFFF"/>
                </a:highlight>
                <a:latin typeface="Azo Sans" panose="02000000000000000000" pitchFamily="50" charset="0"/>
              </a:rPr>
              <a:t>Wastage during the electricity transmission and storage has not been taken into consideration.</a:t>
            </a:r>
            <a:endParaRPr sz="1600" dirty="0">
              <a:solidFill>
                <a:schemeClr val="tx1">
                  <a:lumMod val="65000"/>
                  <a:lumOff val="35000"/>
                </a:schemeClr>
              </a:solidFill>
              <a:highlight>
                <a:srgbClr val="FFFFFF"/>
              </a:highlight>
              <a:latin typeface="Azo Sans" panose="02000000000000000000" pitchFamily="50" charset="0"/>
            </a:endParaRPr>
          </a:p>
          <a:p>
            <a:pPr marL="457200" lvl="0" indent="-342900" algn="just" rtl="0">
              <a:lnSpc>
                <a:spcPct val="150000"/>
              </a:lnSpc>
              <a:spcBef>
                <a:spcPts val="0"/>
              </a:spcBef>
              <a:spcAft>
                <a:spcPts val="0"/>
              </a:spcAft>
              <a:buClr>
                <a:srgbClr val="92BE21"/>
              </a:buClr>
              <a:buSzPts val="1800"/>
              <a:buFont typeface="Wingdings" panose="05000000000000000000" pitchFamily="2" charset="2"/>
              <a:buChar char="§"/>
            </a:pPr>
            <a:r>
              <a:rPr lang="en-US" sz="1600" dirty="0">
                <a:solidFill>
                  <a:schemeClr val="tx1">
                    <a:lumMod val="65000"/>
                    <a:lumOff val="35000"/>
                  </a:schemeClr>
                </a:solidFill>
                <a:highlight>
                  <a:srgbClr val="FFFFFF"/>
                </a:highlight>
                <a:latin typeface="Azo Sans" panose="02000000000000000000" pitchFamily="50" charset="0"/>
              </a:rPr>
              <a:t>Data from the demand side is actually important to our analysis but we ignore it due to its unreasonableness.</a:t>
            </a:r>
            <a:endParaRPr sz="1600" dirty="0">
              <a:solidFill>
                <a:schemeClr val="tx1">
                  <a:lumMod val="65000"/>
                  <a:lumOff val="35000"/>
                </a:schemeClr>
              </a:solidFill>
              <a:highlight>
                <a:srgbClr val="FFFFFF"/>
              </a:highlight>
              <a:latin typeface="Azo Sans" panose="02000000000000000000" pitchFamily="50" charset="0"/>
            </a:endParaRPr>
          </a:p>
          <a:p>
            <a:pPr marL="457200" lvl="0" indent="-342900" algn="just" rtl="0">
              <a:lnSpc>
                <a:spcPct val="150000"/>
              </a:lnSpc>
              <a:spcBef>
                <a:spcPts val="0"/>
              </a:spcBef>
              <a:spcAft>
                <a:spcPts val="0"/>
              </a:spcAft>
              <a:buClr>
                <a:srgbClr val="92BE21"/>
              </a:buClr>
              <a:buSzPts val="1800"/>
              <a:buFont typeface="Wingdings" panose="05000000000000000000" pitchFamily="2" charset="2"/>
              <a:buChar char="§"/>
            </a:pPr>
            <a:r>
              <a:rPr lang="en-US" sz="1600" dirty="0">
                <a:solidFill>
                  <a:schemeClr val="tx1">
                    <a:lumMod val="65000"/>
                    <a:lumOff val="35000"/>
                  </a:schemeClr>
                </a:solidFill>
                <a:highlight>
                  <a:srgbClr val="FFFFFF"/>
                </a:highlight>
                <a:latin typeface="Azo Sans" panose="02000000000000000000" pitchFamily="50" charset="0"/>
              </a:rPr>
              <a:t>A longer period of data may be needed for comparison and time series analysis.</a:t>
            </a:r>
            <a:endParaRPr sz="1600" dirty="0">
              <a:solidFill>
                <a:schemeClr val="tx1">
                  <a:lumMod val="65000"/>
                  <a:lumOff val="35000"/>
                </a:schemeClr>
              </a:solidFill>
              <a:highlight>
                <a:srgbClr val="FFFFFF"/>
              </a:highlight>
              <a:latin typeface="Azo Sans" panose="02000000000000000000" pitchFamily="50" charset="0"/>
            </a:endParaRPr>
          </a:p>
        </p:txBody>
      </p:sp>
      <p:sp>
        <p:nvSpPr>
          <p:cNvPr id="4" name="Rectangle 3">
            <a:extLst>
              <a:ext uri="{FF2B5EF4-FFF2-40B4-BE49-F238E27FC236}">
                <a16:creationId xmlns:a16="http://schemas.microsoft.com/office/drawing/2014/main" id="{BF44BBF7-78C0-40F2-AA2F-ED1FEE45ACB6}"/>
              </a:ext>
            </a:extLst>
          </p:cNvPr>
          <p:cNvSpPr/>
          <p:nvPr/>
        </p:nvSpPr>
        <p:spPr>
          <a:xfrm>
            <a:off x="0" y="0"/>
            <a:ext cx="12192000" cy="933450"/>
          </a:xfrm>
          <a:prstGeom prst="rect">
            <a:avLst/>
          </a:prstGeom>
          <a:solidFill>
            <a:srgbClr val="92B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91;p14">
            <a:extLst>
              <a:ext uri="{FF2B5EF4-FFF2-40B4-BE49-F238E27FC236}">
                <a16:creationId xmlns:a16="http://schemas.microsoft.com/office/drawing/2014/main" id="{8833E7E4-E9CF-4462-AD4F-BD0E1FF8474C}"/>
              </a:ext>
            </a:extLst>
          </p:cNvPr>
          <p:cNvSpPr txBox="1">
            <a:spLocks/>
          </p:cNvSpPr>
          <p:nvPr/>
        </p:nvSpPr>
        <p:spPr>
          <a:xfrm>
            <a:off x="514350" y="219474"/>
            <a:ext cx="10515600" cy="53260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sz="2800" b="1" dirty="0">
                <a:solidFill>
                  <a:schemeClr val="bg1"/>
                </a:solidFill>
                <a:latin typeface="Azo Sans" panose="02000000000000000000" pitchFamily="50" charset="0"/>
              </a:rPr>
              <a:t>Strengths &amp; Limitations</a:t>
            </a:r>
            <a:endParaRPr lang="en-US" sz="2800" dirty="0">
              <a:solidFill>
                <a:schemeClr val="bg1"/>
              </a:solidFill>
              <a:latin typeface="Azo Sans" panose="02000000000000000000" pitchFamily="50" charset="0"/>
            </a:endParaRPr>
          </a:p>
        </p:txBody>
      </p:sp>
      <p:sp>
        <p:nvSpPr>
          <p:cNvPr id="6" name="Slide Number Placeholder 2">
            <a:extLst>
              <a:ext uri="{FF2B5EF4-FFF2-40B4-BE49-F238E27FC236}">
                <a16:creationId xmlns:a16="http://schemas.microsoft.com/office/drawing/2014/main" id="{07B8BA5B-8456-4B77-ACFF-43A852DB9BA8}"/>
              </a:ext>
            </a:extLst>
          </p:cNvPr>
          <p:cNvSpPr txBox="1">
            <a:spLocks/>
          </p:cNvSpPr>
          <p:nvPr/>
        </p:nvSpPr>
        <p:spPr>
          <a:xfrm>
            <a:off x="9082260" y="642940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3188A9-D42A-488E-AC63-45C7C231CDED}" type="slidenum">
              <a:rPr lang="en-US" sz="1600" smtClean="0">
                <a:solidFill>
                  <a:schemeClr val="tx1">
                    <a:lumMod val="75000"/>
                    <a:lumOff val="25000"/>
                  </a:schemeClr>
                </a:solidFill>
                <a:latin typeface="Metropolis" panose="00000500000000000000" pitchFamily="50" charset="0"/>
              </a:rPr>
              <a:pPr/>
              <a:t>20</a:t>
            </a:fld>
            <a:endParaRPr lang="en-US" sz="1600" dirty="0">
              <a:solidFill>
                <a:schemeClr val="tx1">
                  <a:lumMod val="75000"/>
                  <a:lumOff val="25000"/>
                </a:schemeClr>
              </a:solidFill>
              <a:latin typeface="Metropolis" panose="00000500000000000000" pitchFamily="50" charset="0"/>
            </a:endParaRPr>
          </a:p>
        </p:txBody>
      </p:sp>
      <p:cxnSp>
        <p:nvCxnSpPr>
          <p:cNvPr id="7" name="Straight Connector 6">
            <a:extLst>
              <a:ext uri="{FF2B5EF4-FFF2-40B4-BE49-F238E27FC236}">
                <a16:creationId xmlns:a16="http://schemas.microsoft.com/office/drawing/2014/main" id="{E0CAE468-8DE7-4964-8F02-0D81CA47CA64}"/>
              </a:ext>
            </a:extLst>
          </p:cNvPr>
          <p:cNvCxnSpPr>
            <a:cxnSpLocks/>
          </p:cNvCxnSpPr>
          <p:nvPr/>
        </p:nvCxnSpPr>
        <p:spPr>
          <a:xfrm>
            <a:off x="0" y="6353204"/>
            <a:ext cx="12192000" cy="0"/>
          </a:xfrm>
          <a:prstGeom prst="line">
            <a:avLst/>
          </a:prstGeom>
          <a:ln>
            <a:solidFill>
              <a:srgbClr val="569105"/>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87371D5-887A-42C9-A31E-BE862C1D9A34}"/>
              </a:ext>
            </a:extLst>
          </p:cNvPr>
          <p:cNvPicPr>
            <a:picLocks noChangeAspect="1"/>
          </p:cNvPicPr>
          <p:nvPr/>
        </p:nvPicPr>
        <p:blipFill>
          <a:blip r:embed="rId3"/>
          <a:stretch>
            <a:fillRect/>
          </a:stretch>
        </p:blipFill>
        <p:spPr>
          <a:xfrm>
            <a:off x="10668000" y="1095773"/>
            <a:ext cx="1347960" cy="134796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5" name="Picture 4">
            <a:extLst>
              <a:ext uri="{FF2B5EF4-FFF2-40B4-BE49-F238E27FC236}">
                <a16:creationId xmlns:a16="http://schemas.microsoft.com/office/drawing/2014/main" id="{E5ECF38E-5CE4-4A50-9E86-2AE9ED5A981E}"/>
              </a:ext>
            </a:extLst>
          </p:cNvPr>
          <p:cNvPicPr>
            <a:picLocks noChangeAspect="1"/>
          </p:cNvPicPr>
          <p:nvPr/>
        </p:nvPicPr>
        <p:blipFill rotWithShape="1">
          <a:blip r:embed="rId3"/>
          <a:srcRect t="11385"/>
          <a:stretch/>
        </p:blipFill>
        <p:spPr>
          <a:xfrm>
            <a:off x="0" y="0"/>
            <a:ext cx="12192000" cy="6858000"/>
          </a:xfrm>
          <a:prstGeom prst="rect">
            <a:avLst/>
          </a:prstGeom>
        </p:spPr>
      </p:pic>
      <p:sp>
        <p:nvSpPr>
          <p:cNvPr id="7" name="Rectangle 6">
            <a:extLst>
              <a:ext uri="{FF2B5EF4-FFF2-40B4-BE49-F238E27FC236}">
                <a16:creationId xmlns:a16="http://schemas.microsoft.com/office/drawing/2014/main" id="{9AF76BEB-AB96-40AA-B0A5-91C13FB541D1}"/>
              </a:ext>
            </a:extLst>
          </p:cNvPr>
          <p:cNvSpPr/>
          <p:nvPr/>
        </p:nvSpPr>
        <p:spPr>
          <a:xfrm>
            <a:off x="0" y="0"/>
            <a:ext cx="12192000" cy="6857999"/>
          </a:xfrm>
          <a:prstGeom prst="rect">
            <a:avLst/>
          </a:prstGeom>
          <a:solidFill>
            <a:schemeClr val="tx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5" name="Google Shape;235;p33"/>
          <p:cNvSpPr txBox="1">
            <a:spLocks noGrp="1"/>
          </p:cNvSpPr>
          <p:nvPr>
            <p:ph type="body" idx="4294967295"/>
          </p:nvPr>
        </p:nvSpPr>
        <p:spPr>
          <a:xfrm>
            <a:off x="838200" y="2256225"/>
            <a:ext cx="10515600" cy="2345550"/>
          </a:xfrm>
          <a:prstGeom prst="rect">
            <a:avLst/>
          </a:prstGeom>
        </p:spPr>
        <p:txBody>
          <a:bodyPr spcFirstLastPara="1" wrap="square" lIns="91425" tIns="45700" rIns="91425" bIns="45700" anchor="t" anchorCtr="0">
            <a:noAutofit/>
          </a:bodyPr>
          <a:lstStyle/>
          <a:p>
            <a:pPr marL="0" lvl="0" indent="0" algn="ctr" rtl="0">
              <a:lnSpc>
                <a:spcPct val="150000"/>
              </a:lnSpc>
              <a:spcBef>
                <a:spcPts val="0"/>
              </a:spcBef>
              <a:spcAft>
                <a:spcPts val="0"/>
              </a:spcAft>
              <a:buClr>
                <a:schemeClr val="dk1"/>
              </a:buClr>
              <a:buSzPts val="4590"/>
              <a:buFont typeface="Arial"/>
              <a:buNone/>
            </a:pPr>
            <a:r>
              <a:rPr lang="en-US" sz="4590" b="1" dirty="0">
                <a:solidFill>
                  <a:srgbClr val="92BE21"/>
                </a:solidFill>
                <a:latin typeface="Azo Sans" panose="02000000000000000000" pitchFamily="50" charset="0"/>
                <a:sym typeface="Arial"/>
              </a:rPr>
              <a:t>Thank you for listening, any questions? </a:t>
            </a:r>
            <a:endParaRPr sz="1400" dirty="0">
              <a:solidFill>
                <a:srgbClr val="92BE21"/>
              </a:solidFill>
              <a:latin typeface="Azo Sans" panose="02000000000000000000" pitchFamily="50" charset="0"/>
              <a:sym typeface="Arial"/>
            </a:endParaRPr>
          </a:p>
        </p:txBody>
      </p:sp>
      <p:sp>
        <p:nvSpPr>
          <p:cNvPr id="4" name="Rectangle: Top Corners Snipped 3">
            <a:extLst>
              <a:ext uri="{FF2B5EF4-FFF2-40B4-BE49-F238E27FC236}">
                <a16:creationId xmlns:a16="http://schemas.microsoft.com/office/drawing/2014/main" id="{7986E4FB-3F38-4385-92F7-68B79180BFF8}"/>
              </a:ext>
            </a:extLst>
          </p:cNvPr>
          <p:cNvSpPr/>
          <p:nvPr/>
        </p:nvSpPr>
        <p:spPr>
          <a:xfrm>
            <a:off x="-1" y="5943600"/>
            <a:ext cx="12192000" cy="914400"/>
          </a:xfrm>
          <a:prstGeom prst="snip2SameRect">
            <a:avLst/>
          </a:prstGeom>
          <a:solidFill>
            <a:srgbClr val="92B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body" idx="4294967295"/>
          </p:nvPr>
        </p:nvSpPr>
        <p:spPr>
          <a:xfrm>
            <a:off x="444150" y="1399528"/>
            <a:ext cx="11303700" cy="4772301"/>
          </a:xfrm>
          <a:prstGeom prst="rect">
            <a:avLst/>
          </a:prstGeom>
          <a:noFill/>
          <a:ln>
            <a:noFill/>
          </a:ln>
        </p:spPr>
        <p:txBody>
          <a:bodyPr spcFirstLastPara="1" wrap="square" lIns="91425" tIns="45700" rIns="91425" bIns="45700" anchor="t" anchorCtr="0">
            <a:noAutofit/>
          </a:bodyPr>
          <a:lstStyle/>
          <a:p>
            <a:pPr marL="290195" lvl="0" indent="-285750" algn="just" rtl="0">
              <a:lnSpc>
                <a:spcPct val="150000"/>
              </a:lnSpc>
              <a:spcBef>
                <a:spcPts val="0"/>
              </a:spcBef>
              <a:spcAft>
                <a:spcPts val="0"/>
              </a:spcAft>
              <a:buClr>
                <a:srgbClr val="99BD59"/>
              </a:buClr>
              <a:buSzPts val="1800"/>
              <a:buFont typeface="Wingdings" panose="05000000000000000000" pitchFamily="2" charset="2"/>
              <a:buChar char="§"/>
            </a:pPr>
            <a:r>
              <a:rPr lang="en-US" sz="1600" b="1" dirty="0">
                <a:solidFill>
                  <a:srgbClr val="81A84D"/>
                </a:solidFill>
                <a:latin typeface="Azo Sans" panose="02000000000000000000" pitchFamily="50" charset="0"/>
                <a:sym typeface="Arial"/>
              </a:rPr>
              <a:t>Our objective</a:t>
            </a:r>
            <a:r>
              <a:rPr lang="en-US" sz="1600" dirty="0">
                <a:solidFill>
                  <a:srgbClr val="81A84D"/>
                </a:solidFill>
                <a:latin typeface="Azo Sans" panose="02000000000000000000" pitchFamily="50" charset="0"/>
                <a:sym typeface="Arial"/>
              </a:rPr>
              <a:t> </a:t>
            </a:r>
            <a:r>
              <a:rPr lang="en-US" sz="1600" dirty="0">
                <a:solidFill>
                  <a:schemeClr val="tx1">
                    <a:lumMod val="65000"/>
                    <a:lumOff val="35000"/>
                  </a:schemeClr>
                </a:solidFill>
                <a:latin typeface="Azo Sans" panose="02000000000000000000" pitchFamily="50" charset="0"/>
                <a:sym typeface="Arial"/>
              </a:rPr>
              <a:t>- Find out whether there is any business case worth investing money in  Demand Response (DR) scheme on Orkney Islands which can help in utilizing curtailed energy. </a:t>
            </a:r>
            <a:endParaRPr sz="1600" dirty="0">
              <a:solidFill>
                <a:schemeClr val="tx1">
                  <a:lumMod val="65000"/>
                  <a:lumOff val="35000"/>
                </a:schemeClr>
              </a:solidFill>
              <a:latin typeface="Azo Sans" panose="02000000000000000000" pitchFamily="50" charset="0"/>
            </a:endParaRPr>
          </a:p>
          <a:p>
            <a:pPr marL="290195" lvl="0" indent="-285750" algn="just" rtl="0">
              <a:lnSpc>
                <a:spcPct val="150000"/>
              </a:lnSpc>
              <a:spcBef>
                <a:spcPts val="1000"/>
              </a:spcBef>
              <a:spcAft>
                <a:spcPts val="0"/>
              </a:spcAft>
              <a:buClr>
                <a:srgbClr val="99BD59"/>
              </a:buClr>
              <a:buSzPts val="1800"/>
              <a:buFont typeface="Wingdings" panose="05000000000000000000" pitchFamily="2" charset="2"/>
              <a:buChar char="§"/>
            </a:pPr>
            <a:r>
              <a:rPr lang="en-US" sz="1600" dirty="0">
                <a:solidFill>
                  <a:schemeClr val="tx1">
                    <a:lumMod val="65000"/>
                    <a:lumOff val="35000"/>
                  </a:schemeClr>
                </a:solidFill>
                <a:latin typeface="Azo Sans" panose="02000000000000000000" pitchFamily="50" charset="0"/>
                <a:sym typeface="Arial"/>
              </a:rPr>
              <a:t>Available dataset:</a:t>
            </a:r>
            <a:endParaRPr sz="1600" dirty="0">
              <a:solidFill>
                <a:schemeClr val="tx1">
                  <a:lumMod val="65000"/>
                  <a:lumOff val="35000"/>
                </a:schemeClr>
              </a:solidFill>
              <a:latin typeface="Azo Sans" panose="02000000000000000000" pitchFamily="50" charset="0"/>
            </a:endParaRPr>
          </a:p>
          <a:p>
            <a:pPr marL="725806" lvl="2" indent="-285750" algn="just" rtl="0">
              <a:lnSpc>
                <a:spcPct val="150000"/>
              </a:lnSpc>
              <a:spcBef>
                <a:spcPts val="0"/>
              </a:spcBef>
              <a:spcAft>
                <a:spcPts val="0"/>
              </a:spcAft>
              <a:buClr>
                <a:srgbClr val="99BD59"/>
              </a:buClr>
              <a:buSzPts val="1800"/>
              <a:buFont typeface="Wingdings" panose="05000000000000000000" pitchFamily="2" charset="2"/>
              <a:buChar char="§"/>
            </a:pPr>
            <a:r>
              <a:rPr lang="en-US" sz="1600" b="1" dirty="0">
                <a:solidFill>
                  <a:srgbClr val="81A84D"/>
                </a:solidFill>
                <a:latin typeface="Azo Sans" panose="02000000000000000000" pitchFamily="50" charset="0"/>
                <a:sym typeface="Arial"/>
              </a:rPr>
              <a:t>Residential Demand Data </a:t>
            </a:r>
            <a:r>
              <a:rPr lang="en-US" sz="1600" dirty="0">
                <a:solidFill>
                  <a:schemeClr val="tx1">
                    <a:lumMod val="65000"/>
                    <a:lumOff val="35000"/>
                  </a:schemeClr>
                </a:solidFill>
                <a:latin typeface="Azo Sans" panose="02000000000000000000" pitchFamily="50" charset="0"/>
                <a:sym typeface="Arial"/>
              </a:rPr>
              <a:t>- contains data about demand of number of households and mean demand of that households in kw every 30 mins. We are making an assumption that demand stays same for 30 mins</a:t>
            </a:r>
            <a:endParaRPr sz="1600" dirty="0">
              <a:solidFill>
                <a:schemeClr val="tx1">
                  <a:lumMod val="65000"/>
                  <a:lumOff val="35000"/>
                </a:schemeClr>
              </a:solidFill>
              <a:latin typeface="Azo Sans" panose="02000000000000000000" pitchFamily="50" charset="0"/>
            </a:endParaRPr>
          </a:p>
          <a:p>
            <a:pPr marL="725806" lvl="2" indent="-285750" algn="just" rtl="0">
              <a:lnSpc>
                <a:spcPct val="150000"/>
              </a:lnSpc>
              <a:spcBef>
                <a:spcPts val="0"/>
              </a:spcBef>
              <a:spcAft>
                <a:spcPts val="0"/>
              </a:spcAft>
              <a:buClr>
                <a:srgbClr val="99BD59"/>
              </a:buClr>
              <a:buSzPts val="1800"/>
              <a:buFont typeface="Wingdings" panose="05000000000000000000" pitchFamily="2" charset="2"/>
              <a:buChar char="§"/>
            </a:pPr>
            <a:r>
              <a:rPr lang="en-US" sz="1600" b="1" dirty="0">
                <a:solidFill>
                  <a:srgbClr val="81A84D"/>
                </a:solidFill>
                <a:latin typeface="Azo Sans" panose="02000000000000000000" pitchFamily="50" charset="0"/>
                <a:sym typeface="Arial"/>
              </a:rPr>
              <a:t>Turbine Telemetry </a:t>
            </a:r>
            <a:r>
              <a:rPr lang="en-US" sz="1600" dirty="0">
                <a:solidFill>
                  <a:schemeClr val="tx1">
                    <a:lumMod val="65000"/>
                    <a:lumOff val="35000"/>
                  </a:schemeClr>
                </a:solidFill>
                <a:latin typeface="Azo Sans" panose="02000000000000000000" pitchFamily="50" charset="0"/>
                <a:sym typeface="Arial"/>
              </a:rPr>
              <a:t>- contains data about power generated in kw, setpoint in kw and wind speed at interval of 1 min</a:t>
            </a:r>
            <a:endParaRPr sz="1600" dirty="0">
              <a:solidFill>
                <a:schemeClr val="tx1">
                  <a:lumMod val="65000"/>
                  <a:lumOff val="35000"/>
                </a:schemeClr>
              </a:solidFill>
              <a:latin typeface="Azo Sans" panose="02000000000000000000" pitchFamily="50" charset="0"/>
            </a:endParaRPr>
          </a:p>
          <a:p>
            <a:pPr marL="300991" lvl="1" indent="-285750" algn="just" rtl="0">
              <a:lnSpc>
                <a:spcPct val="150000"/>
              </a:lnSpc>
              <a:spcBef>
                <a:spcPts val="1000"/>
              </a:spcBef>
              <a:spcAft>
                <a:spcPts val="0"/>
              </a:spcAft>
              <a:buClr>
                <a:srgbClr val="99BD59"/>
              </a:buClr>
              <a:buSzPts val="1800"/>
              <a:buFont typeface="Wingdings" panose="05000000000000000000" pitchFamily="2" charset="2"/>
              <a:buChar char="§"/>
            </a:pPr>
            <a:r>
              <a:rPr lang="en-US" sz="1600" dirty="0">
                <a:solidFill>
                  <a:schemeClr val="tx1">
                    <a:lumMod val="65000"/>
                    <a:lumOff val="35000"/>
                  </a:schemeClr>
                </a:solidFill>
                <a:latin typeface="Azo Sans" panose="02000000000000000000" pitchFamily="50" charset="0"/>
                <a:sym typeface="Arial"/>
              </a:rPr>
              <a:t>After information about energy getting curtailed was obtained, we then:</a:t>
            </a:r>
            <a:endParaRPr sz="1600" dirty="0">
              <a:solidFill>
                <a:schemeClr val="tx1">
                  <a:lumMod val="65000"/>
                  <a:lumOff val="35000"/>
                </a:schemeClr>
              </a:solidFill>
              <a:latin typeface="Azo Sans" panose="02000000000000000000" pitchFamily="50" charset="0"/>
            </a:endParaRPr>
          </a:p>
          <a:p>
            <a:pPr marL="725806" lvl="2" indent="-285750" algn="just" rtl="0">
              <a:lnSpc>
                <a:spcPct val="150000"/>
              </a:lnSpc>
              <a:spcBef>
                <a:spcPts val="0"/>
              </a:spcBef>
              <a:spcAft>
                <a:spcPts val="0"/>
              </a:spcAft>
              <a:buClr>
                <a:srgbClr val="99BD59"/>
              </a:buClr>
              <a:buSzPts val="1800"/>
              <a:buFont typeface="Wingdings" panose="05000000000000000000" pitchFamily="2" charset="2"/>
              <a:buChar char="§"/>
            </a:pPr>
            <a:r>
              <a:rPr lang="en-US" sz="1600" dirty="0">
                <a:solidFill>
                  <a:schemeClr val="tx1">
                    <a:lumMod val="65000"/>
                    <a:lumOff val="35000"/>
                  </a:schemeClr>
                </a:solidFill>
                <a:latin typeface="Azo Sans" panose="02000000000000000000" pitchFamily="50" charset="0"/>
                <a:sym typeface="Arial"/>
              </a:rPr>
              <a:t>Examine business case of investing money in selling curtailed energy</a:t>
            </a:r>
            <a:endParaRPr sz="1600" dirty="0">
              <a:solidFill>
                <a:schemeClr val="tx1">
                  <a:lumMod val="65000"/>
                  <a:lumOff val="35000"/>
                </a:schemeClr>
              </a:solidFill>
              <a:latin typeface="Azo Sans" panose="02000000000000000000" pitchFamily="50" charset="0"/>
            </a:endParaRPr>
          </a:p>
          <a:p>
            <a:pPr marL="725806" lvl="2" indent="-285750" algn="just" rtl="0">
              <a:lnSpc>
                <a:spcPct val="150000"/>
              </a:lnSpc>
              <a:spcBef>
                <a:spcPts val="0"/>
              </a:spcBef>
              <a:spcAft>
                <a:spcPts val="0"/>
              </a:spcAft>
              <a:buClr>
                <a:srgbClr val="99BD59"/>
              </a:buClr>
              <a:buSzPts val="1800"/>
              <a:buFont typeface="Wingdings" panose="05000000000000000000" pitchFamily="2" charset="2"/>
              <a:buChar char="§"/>
            </a:pPr>
            <a:r>
              <a:rPr lang="en-US" sz="1600" dirty="0">
                <a:solidFill>
                  <a:schemeClr val="tx1">
                    <a:lumMod val="65000"/>
                    <a:lumOff val="35000"/>
                  </a:schemeClr>
                </a:solidFill>
                <a:latin typeface="Azo Sans" panose="02000000000000000000" pitchFamily="50" charset="0"/>
                <a:sym typeface="Arial"/>
              </a:rPr>
              <a:t>Help individual households in using curtailed energy at discounted price</a:t>
            </a:r>
            <a:endParaRPr sz="1600" dirty="0">
              <a:solidFill>
                <a:schemeClr val="tx1">
                  <a:lumMod val="65000"/>
                  <a:lumOff val="35000"/>
                </a:schemeClr>
              </a:solidFill>
              <a:latin typeface="Azo Sans" panose="02000000000000000000" pitchFamily="50" charset="0"/>
            </a:endParaRPr>
          </a:p>
          <a:p>
            <a:pPr marL="725806" lvl="2" indent="-285750" algn="just" rtl="0">
              <a:lnSpc>
                <a:spcPct val="150000"/>
              </a:lnSpc>
              <a:spcBef>
                <a:spcPts val="0"/>
              </a:spcBef>
              <a:spcAft>
                <a:spcPts val="0"/>
              </a:spcAft>
              <a:buClr>
                <a:srgbClr val="99BD59"/>
              </a:buClr>
              <a:buSzPts val="1800"/>
              <a:buFont typeface="Wingdings" panose="05000000000000000000" pitchFamily="2" charset="2"/>
              <a:buChar char="§"/>
            </a:pPr>
            <a:r>
              <a:rPr lang="en-US" sz="1600" dirty="0">
                <a:solidFill>
                  <a:schemeClr val="tx1">
                    <a:lumMod val="65000"/>
                    <a:lumOff val="35000"/>
                  </a:schemeClr>
                </a:solidFill>
                <a:latin typeface="Azo Sans" panose="02000000000000000000" pitchFamily="50" charset="0"/>
                <a:sym typeface="Arial"/>
              </a:rPr>
              <a:t>Propose Demand Response strategy provider in implementing DR strategy which </a:t>
            </a:r>
            <a:r>
              <a:rPr lang="en-US" sz="1600" dirty="0" err="1">
                <a:solidFill>
                  <a:schemeClr val="tx1">
                    <a:lumMod val="65000"/>
                    <a:lumOff val="35000"/>
                  </a:schemeClr>
                </a:solidFill>
                <a:latin typeface="Azo Sans" panose="02000000000000000000" pitchFamily="50" charset="0"/>
                <a:sym typeface="Arial"/>
              </a:rPr>
              <a:t>utilises</a:t>
            </a:r>
            <a:r>
              <a:rPr lang="en-US" sz="1600" dirty="0">
                <a:solidFill>
                  <a:schemeClr val="tx1">
                    <a:lumMod val="65000"/>
                    <a:lumOff val="35000"/>
                  </a:schemeClr>
                </a:solidFill>
                <a:latin typeface="Azo Sans" panose="02000000000000000000" pitchFamily="50" charset="0"/>
                <a:sym typeface="Arial"/>
              </a:rPr>
              <a:t> curtailed energy.</a:t>
            </a:r>
            <a:endParaRPr sz="1600" dirty="0">
              <a:solidFill>
                <a:schemeClr val="tx1">
                  <a:lumMod val="65000"/>
                  <a:lumOff val="35000"/>
                </a:schemeClr>
              </a:solidFill>
              <a:latin typeface="Azo Sans" panose="02000000000000000000" pitchFamily="50" charset="0"/>
              <a:sym typeface="Arial"/>
            </a:endParaRPr>
          </a:p>
        </p:txBody>
      </p:sp>
      <p:sp>
        <p:nvSpPr>
          <p:cNvPr id="4" name="Rectangle 3">
            <a:extLst>
              <a:ext uri="{FF2B5EF4-FFF2-40B4-BE49-F238E27FC236}">
                <a16:creationId xmlns:a16="http://schemas.microsoft.com/office/drawing/2014/main" id="{409FD76C-0B19-469C-9CD4-A0983DB18CDD}"/>
              </a:ext>
            </a:extLst>
          </p:cNvPr>
          <p:cNvSpPr/>
          <p:nvPr/>
        </p:nvSpPr>
        <p:spPr>
          <a:xfrm>
            <a:off x="0" y="0"/>
            <a:ext cx="12192000" cy="933450"/>
          </a:xfrm>
          <a:prstGeom prst="rect">
            <a:avLst/>
          </a:prstGeom>
          <a:solidFill>
            <a:srgbClr val="92B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91;p14">
            <a:extLst>
              <a:ext uri="{FF2B5EF4-FFF2-40B4-BE49-F238E27FC236}">
                <a16:creationId xmlns:a16="http://schemas.microsoft.com/office/drawing/2014/main" id="{08CC019F-DECD-4AF2-B5C7-7BFCA8780AFD}"/>
              </a:ext>
            </a:extLst>
          </p:cNvPr>
          <p:cNvSpPr txBox="1">
            <a:spLocks/>
          </p:cNvSpPr>
          <p:nvPr/>
        </p:nvSpPr>
        <p:spPr>
          <a:xfrm>
            <a:off x="514350" y="219474"/>
            <a:ext cx="10515600" cy="53260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sz="3200" b="1" dirty="0">
                <a:solidFill>
                  <a:schemeClr val="bg1"/>
                </a:solidFill>
                <a:latin typeface="Azo Sans" panose="02000000000000000000" pitchFamily="50" charset="0"/>
              </a:rPr>
              <a:t>Summary</a:t>
            </a:r>
          </a:p>
        </p:txBody>
      </p:sp>
      <p:sp>
        <p:nvSpPr>
          <p:cNvPr id="6" name="Slide Number Placeholder 2">
            <a:extLst>
              <a:ext uri="{FF2B5EF4-FFF2-40B4-BE49-F238E27FC236}">
                <a16:creationId xmlns:a16="http://schemas.microsoft.com/office/drawing/2014/main" id="{97BD0DFD-06C5-400B-8725-6C0FB7E7BB0F}"/>
              </a:ext>
            </a:extLst>
          </p:cNvPr>
          <p:cNvSpPr txBox="1">
            <a:spLocks/>
          </p:cNvSpPr>
          <p:nvPr/>
        </p:nvSpPr>
        <p:spPr>
          <a:xfrm>
            <a:off x="9082260" y="642940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3188A9-D42A-488E-AC63-45C7C231CDED}" type="slidenum">
              <a:rPr lang="en-US" sz="1600" smtClean="0">
                <a:solidFill>
                  <a:schemeClr val="tx1">
                    <a:lumMod val="75000"/>
                    <a:lumOff val="25000"/>
                  </a:schemeClr>
                </a:solidFill>
                <a:latin typeface="Metropolis" panose="00000500000000000000" pitchFamily="50" charset="0"/>
              </a:rPr>
              <a:pPr/>
              <a:t>3</a:t>
            </a:fld>
            <a:endParaRPr lang="en-US" sz="1600" dirty="0">
              <a:solidFill>
                <a:schemeClr val="tx1">
                  <a:lumMod val="75000"/>
                  <a:lumOff val="25000"/>
                </a:schemeClr>
              </a:solidFill>
              <a:latin typeface="Metropolis" panose="00000500000000000000" pitchFamily="50" charset="0"/>
            </a:endParaRPr>
          </a:p>
        </p:txBody>
      </p:sp>
      <p:cxnSp>
        <p:nvCxnSpPr>
          <p:cNvPr id="7" name="Straight Connector 6">
            <a:extLst>
              <a:ext uri="{FF2B5EF4-FFF2-40B4-BE49-F238E27FC236}">
                <a16:creationId xmlns:a16="http://schemas.microsoft.com/office/drawing/2014/main" id="{FBC35F06-DAAC-4127-8BF2-B3B69A7F0E96}"/>
              </a:ext>
            </a:extLst>
          </p:cNvPr>
          <p:cNvCxnSpPr>
            <a:cxnSpLocks/>
          </p:cNvCxnSpPr>
          <p:nvPr/>
        </p:nvCxnSpPr>
        <p:spPr>
          <a:xfrm>
            <a:off x="0" y="6353204"/>
            <a:ext cx="12192000" cy="0"/>
          </a:xfrm>
          <a:prstGeom prst="line">
            <a:avLst/>
          </a:prstGeom>
          <a:ln>
            <a:solidFill>
              <a:srgbClr val="56910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Google Shape;104;p16"/>
          <p:cNvSpPr txBox="1">
            <a:spLocks noGrp="1"/>
          </p:cNvSpPr>
          <p:nvPr>
            <p:ph type="body" idx="4294967295"/>
          </p:nvPr>
        </p:nvSpPr>
        <p:spPr>
          <a:xfrm>
            <a:off x="477112" y="1277580"/>
            <a:ext cx="11237775" cy="4302840"/>
          </a:xfrm>
          <a:prstGeom prst="rect">
            <a:avLst/>
          </a:prstGeom>
          <a:noFill/>
          <a:ln>
            <a:noFill/>
          </a:ln>
        </p:spPr>
        <p:txBody>
          <a:bodyPr spcFirstLastPara="1" wrap="square" lIns="91425" tIns="45700" rIns="91425" bIns="45700" anchor="t" anchorCtr="0">
            <a:noAutofit/>
          </a:bodyPr>
          <a:lstStyle/>
          <a:p>
            <a:pPr marL="457200" lvl="0" indent="-342900" algn="just" rtl="0">
              <a:lnSpc>
                <a:spcPct val="150000"/>
              </a:lnSpc>
              <a:spcBef>
                <a:spcPts val="1000"/>
              </a:spcBef>
              <a:spcAft>
                <a:spcPts val="0"/>
              </a:spcAft>
              <a:buClr>
                <a:srgbClr val="99BD59"/>
              </a:buClr>
              <a:buSzPts val="1800"/>
              <a:buFont typeface="Wingdings" panose="05000000000000000000" pitchFamily="2" charset="2"/>
              <a:buChar char="§"/>
            </a:pPr>
            <a:r>
              <a:rPr lang="en-US" sz="1600" dirty="0">
                <a:solidFill>
                  <a:schemeClr val="tx1">
                    <a:lumMod val="65000"/>
                    <a:lumOff val="35000"/>
                  </a:schemeClr>
                </a:solidFill>
                <a:highlight>
                  <a:srgbClr val="FFFFFF"/>
                </a:highlight>
                <a:latin typeface="Azo Sans" panose="02000000000000000000" pitchFamily="50" charset="0"/>
                <a:sym typeface="Arial"/>
              </a:rPr>
              <a:t>Orkney Islands has many wind turbines capable of generating </a:t>
            </a:r>
            <a:r>
              <a:rPr lang="en-US" sz="1800" b="1" dirty="0">
                <a:solidFill>
                  <a:srgbClr val="99BD59"/>
                </a:solidFill>
                <a:latin typeface="Azo Sans" panose="02000000000000000000" pitchFamily="50" charset="0"/>
              </a:rPr>
              <a:t>900 kW </a:t>
            </a:r>
            <a:r>
              <a:rPr lang="en-US" sz="1600" dirty="0">
                <a:solidFill>
                  <a:schemeClr val="tx1">
                    <a:lumMod val="65000"/>
                    <a:lumOff val="35000"/>
                  </a:schemeClr>
                </a:solidFill>
                <a:highlight>
                  <a:srgbClr val="FFFFFF"/>
                </a:highlight>
                <a:latin typeface="Azo Sans" panose="02000000000000000000" pitchFamily="50" charset="0"/>
                <a:sym typeface="Arial"/>
              </a:rPr>
              <a:t>of power supply. </a:t>
            </a:r>
          </a:p>
          <a:p>
            <a:pPr marL="457200" lvl="0" indent="-342900" algn="just" rtl="0">
              <a:lnSpc>
                <a:spcPct val="150000"/>
              </a:lnSpc>
              <a:spcBef>
                <a:spcPts val="0"/>
              </a:spcBef>
              <a:spcAft>
                <a:spcPts val="0"/>
              </a:spcAft>
              <a:buClr>
                <a:srgbClr val="99BD59"/>
              </a:buClr>
              <a:buSzPts val="1800"/>
              <a:buFont typeface="Wingdings" panose="05000000000000000000" pitchFamily="2" charset="2"/>
              <a:buChar char="§"/>
            </a:pPr>
            <a:r>
              <a:rPr lang="en-US" sz="1600" dirty="0">
                <a:solidFill>
                  <a:schemeClr val="tx1">
                    <a:lumMod val="65000"/>
                    <a:lumOff val="35000"/>
                  </a:schemeClr>
                </a:solidFill>
                <a:highlight>
                  <a:srgbClr val="FFFFFF"/>
                </a:highlight>
                <a:latin typeface="Azo Sans" panose="02000000000000000000" pitchFamily="50" charset="0"/>
                <a:sym typeface="Arial"/>
              </a:rPr>
              <a:t>Currently energy produced at Orkney by using these wind turbines easily handles demands of local households of Orkney as well as they are net energy exporter due to surplus energy after local usage. Orkney is connected to GB by interconnector of </a:t>
            </a:r>
            <a:r>
              <a:rPr lang="en-US" sz="1800" b="1" dirty="0">
                <a:solidFill>
                  <a:srgbClr val="99BD59"/>
                </a:solidFill>
                <a:latin typeface="Azo Sans" panose="02000000000000000000" pitchFamily="50" charset="0"/>
              </a:rPr>
              <a:t>40 MW </a:t>
            </a:r>
            <a:r>
              <a:rPr lang="en-US" sz="1600" dirty="0">
                <a:solidFill>
                  <a:schemeClr val="tx1">
                    <a:lumMod val="65000"/>
                    <a:lumOff val="35000"/>
                  </a:schemeClr>
                </a:solidFill>
                <a:highlight>
                  <a:srgbClr val="FFFFFF"/>
                </a:highlight>
                <a:latin typeface="Azo Sans" panose="02000000000000000000" pitchFamily="50" charset="0"/>
                <a:sym typeface="Arial"/>
              </a:rPr>
              <a:t>capacity which limits transfer of energy.</a:t>
            </a:r>
          </a:p>
          <a:p>
            <a:pPr marL="457200" lvl="0" indent="-342900" algn="just" rtl="0">
              <a:lnSpc>
                <a:spcPct val="150000"/>
              </a:lnSpc>
              <a:spcBef>
                <a:spcPts val="0"/>
              </a:spcBef>
              <a:spcAft>
                <a:spcPts val="0"/>
              </a:spcAft>
              <a:buClr>
                <a:srgbClr val="99BD59"/>
              </a:buClr>
              <a:buSzPts val="1800"/>
              <a:buFont typeface="Wingdings" panose="05000000000000000000" pitchFamily="2" charset="2"/>
              <a:buChar char="§"/>
            </a:pPr>
            <a:r>
              <a:rPr lang="en-US" sz="1600" dirty="0">
                <a:solidFill>
                  <a:schemeClr val="tx1">
                    <a:lumMod val="65000"/>
                    <a:lumOff val="35000"/>
                  </a:schemeClr>
                </a:solidFill>
                <a:highlight>
                  <a:srgbClr val="FFFFFF"/>
                </a:highlight>
                <a:latin typeface="Azo Sans" panose="02000000000000000000" pitchFamily="50" charset="0"/>
                <a:sym typeface="Arial"/>
              </a:rPr>
              <a:t>Orkney turbine owners are curtailing any energy which is produced after satisfying local household demands and interconnector capacity of </a:t>
            </a:r>
            <a:r>
              <a:rPr lang="en-US" sz="1800" b="1" dirty="0">
                <a:solidFill>
                  <a:srgbClr val="99BD59"/>
                </a:solidFill>
                <a:latin typeface="Azo Sans" panose="02000000000000000000" pitchFamily="50" charset="0"/>
              </a:rPr>
              <a:t>40 MW. </a:t>
            </a:r>
          </a:p>
          <a:p>
            <a:pPr marL="457200" lvl="0" indent="-342900" algn="just" rtl="0">
              <a:lnSpc>
                <a:spcPct val="150000"/>
              </a:lnSpc>
              <a:spcBef>
                <a:spcPts val="0"/>
              </a:spcBef>
              <a:spcAft>
                <a:spcPts val="0"/>
              </a:spcAft>
              <a:buClr>
                <a:srgbClr val="99BD59"/>
              </a:buClr>
              <a:buSzPts val="1800"/>
              <a:buFont typeface="Wingdings" panose="05000000000000000000" pitchFamily="2" charset="2"/>
              <a:buChar char="§"/>
            </a:pPr>
            <a:r>
              <a:rPr lang="en-US" sz="1600" dirty="0">
                <a:solidFill>
                  <a:schemeClr val="tx1">
                    <a:lumMod val="65000"/>
                    <a:lumOff val="35000"/>
                  </a:schemeClr>
                </a:solidFill>
                <a:highlight>
                  <a:srgbClr val="FFFFFF"/>
                </a:highlight>
                <a:latin typeface="Azo Sans" panose="02000000000000000000" pitchFamily="50" charset="0"/>
                <a:sym typeface="Arial"/>
              </a:rPr>
              <a:t>This is main concern raised by Orkney turbine owners as they feel that they can get more return on turbines if somehow energy which is getting curtailed due to interconnector capacity get used by Orkney households at discounted price for some purpose.</a:t>
            </a:r>
          </a:p>
          <a:p>
            <a:pPr marL="457200" lvl="0" indent="-342900" algn="just" rtl="0">
              <a:lnSpc>
                <a:spcPct val="150000"/>
              </a:lnSpc>
              <a:spcBef>
                <a:spcPts val="0"/>
              </a:spcBef>
              <a:spcAft>
                <a:spcPts val="0"/>
              </a:spcAft>
              <a:buClr>
                <a:srgbClr val="99BD59"/>
              </a:buClr>
              <a:buSzPts val="1800"/>
              <a:buFont typeface="Wingdings" panose="05000000000000000000" pitchFamily="2" charset="2"/>
              <a:buChar char="§"/>
            </a:pPr>
            <a:r>
              <a:rPr lang="en-US" sz="1600" dirty="0">
                <a:solidFill>
                  <a:schemeClr val="tx1">
                    <a:lumMod val="65000"/>
                    <a:lumOff val="35000"/>
                  </a:schemeClr>
                </a:solidFill>
                <a:highlight>
                  <a:srgbClr val="FFFFFF"/>
                </a:highlight>
                <a:latin typeface="Azo Sans" panose="02000000000000000000" pitchFamily="50" charset="0"/>
                <a:sym typeface="Arial"/>
              </a:rPr>
              <a:t>We'll try to find out whether there is any business case to invest in Demand Response Strategy which can help in using these curtailed energy by local </a:t>
            </a:r>
            <a:r>
              <a:rPr lang="en-US" sz="1600" dirty="0">
                <a:solidFill>
                  <a:schemeClr val="tx1">
                    <a:lumMod val="65000"/>
                    <a:lumOff val="35000"/>
                  </a:schemeClr>
                </a:solidFill>
                <a:highlight>
                  <a:srgbClr val="FFFFFF"/>
                </a:highlight>
                <a:latin typeface="Azo Sans" panose="02000000000000000000" pitchFamily="50" charset="0"/>
              </a:rPr>
              <a:t>h</a:t>
            </a:r>
            <a:r>
              <a:rPr lang="en-US" sz="1600" dirty="0">
                <a:solidFill>
                  <a:schemeClr val="tx1">
                    <a:lumMod val="65000"/>
                    <a:lumOff val="35000"/>
                  </a:schemeClr>
                </a:solidFill>
                <a:highlight>
                  <a:srgbClr val="FFFFFF"/>
                </a:highlight>
                <a:latin typeface="Azo Sans" panose="02000000000000000000" pitchFamily="50" charset="0"/>
                <a:sym typeface="Arial"/>
              </a:rPr>
              <a:t>ouseholds.</a:t>
            </a:r>
            <a:endParaRPr lang="en-US" sz="1600" dirty="0">
              <a:solidFill>
                <a:schemeClr val="tx1">
                  <a:lumMod val="65000"/>
                  <a:lumOff val="35000"/>
                </a:schemeClr>
              </a:solidFill>
              <a:latin typeface="Azo Sans" panose="02000000000000000000" pitchFamily="50" charset="0"/>
            </a:endParaRPr>
          </a:p>
        </p:txBody>
      </p:sp>
      <p:sp>
        <p:nvSpPr>
          <p:cNvPr id="4" name="Rectangle 3">
            <a:extLst>
              <a:ext uri="{FF2B5EF4-FFF2-40B4-BE49-F238E27FC236}">
                <a16:creationId xmlns:a16="http://schemas.microsoft.com/office/drawing/2014/main" id="{3EAF38DF-093E-4460-A7D9-B00BF78F3D5D}"/>
              </a:ext>
            </a:extLst>
          </p:cNvPr>
          <p:cNvSpPr/>
          <p:nvPr/>
        </p:nvSpPr>
        <p:spPr>
          <a:xfrm>
            <a:off x="0" y="0"/>
            <a:ext cx="12192000" cy="933450"/>
          </a:xfrm>
          <a:prstGeom prst="rect">
            <a:avLst/>
          </a:prstGeom>
          <a:solidFill>
            <a:srgbClr val="92B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91;p14">
            <a:extLst>
              <a:ext uri="{FF2B5EF4-FFF2-40B4-BE49-F238E27FC236}">
                <a16:creationId xmlns:a16="http://schemas.microsoft.com/office/drawing/2014/main" id="{1414688E-58BD-4B91-9B23-E204AE6EB945}"/>
              </a:ext>
            </a:extLst>
          </p:cNvPr>
          <p:cNvSpPr txBox="1">
            <a:spLocks/>
          </p:cNvSpPr>
          <p:nvPr/>
        </p:nvSpPr>
        <p:spPr>
          <a:xfrm>
            <a:off x="514350" y="219474"/>
            <a:ext cx="10515600" cy="53260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sz="3200" b="1" dirty="0">
                <a:solidFill>
                  <a:schemeClr val="bg1"/>
                </a:solidFill>
                <a:latin typeface="Azo Sans" panose="02000000000000000000" pitchFamily="50" charset="0"/>
              </a:rPr>
              <a:t>Business Problem Overview</a:t>
            </a:r>
          </a:p>
        </p:txBody>
      </p:sp>
      <p:sp>
        <p:nvSpPr>
          <p:cNvPr id="6" name="Slide Number Placeholder 2">
            <a:extLst>
              <a:ext uri="{FF2B5EF4-FFF2-40B4-BE49-F238E27FC236}">
                <a16:creationId xmlns:a16="http://schemas.microsoft.com/office/drawing/2014/main" id="{7DA0AFBB-7071-4B94-B3FF-B92D9A961CFC}"/>
              </a:ext>
            </a:extLst>
          </p:cNvPr>
          <p:cNvSpPr txBox="1">
            <a:spLocks/>
          </p:cNvSpPr>
          <p:nvPr/>
        </p:nvSpPr>
        <p:spPr>
          <a:xfrm>
            <a:off x="9082260" y="642940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3188A9-D42A-488E-AC63-45C7C231CDED}" type="slidenum">
              <a:rPr lang="en-US" sz="1600" smtClean="0">
                <a:solidFill>
                  <a:schemeClr val="tx1">
                    <a:lumMod val="75000"/>
                    <a:lumOff val="25000"/>
                  </a:schemeClr>
                </a:solidFill>
                <a:latin typeface="Metropolis" panose="00000500000000000000" pitchFamily="50" charset="0"/>
              </a:rPr>
              <a:pPr/>
              <a:t>4</a:t>
            </a:fld>
            <a:endParaRPr lang="en-US" sz="1600" dirty="0">
              <a:solidFill>
                <a:schemeClr val="tx1">
                  <a:lumMod val="75000"/>
                  <a:lumOff val="25000"/>
                </a:schemeClr>
              </a:solidFill>
              <a:latin typeface="Metropolis" panose="00000500000000000000" pitchFamily="50" charset="0"/>
            </a:endParaRPr>
          </a:p>
        </p:txBody>
      </p:sp>
      <p:cxnSp>
        <p:nvCxnSpPr>
          <p:cNvPr id="7" name="Straight Connector 6">
            <a:extLst>
              <a:ext uri="{FF2B5EF4-FFF2-40B4-BE49-F238E27FC236}">
                <a16:creationId xmlns:a16="http://schemas.microsoft.com/office/drawing/2014/main" id="{720298AA-D9E0-4C04-AB24-C55818D5A7CF}"/>
              </a:ext>
            </a:extLst>
          </p:cNvPr>
          <p:cNvCxnSpPr>
            <a:cxnSpLocks/>
          </p:cNvCxnSpPr>
          <p:nvPr/>
        </p:nvCxnSpPr>
        <p:spPr>
          <a:xfrm>
            <a:off x="0" y="6353204"/>
            <a:ext cx="12192000" cy="0"/>
          </a:xfrm>
          <a:prstGeom prst="line">
            <a:avLst/>
          </a:prstGeom>
          <a:ln>
            <a:solidFill>
              <a:srgbClr val="56910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grpSp>
        <p:nvGrpSpPr>
          <p:cNvPr id="110" name="Google Shape;110;p17"/>
          <p:cNvGrpSpPr/>
          <p:nvPr/>
        </p:nvGrpSpPr>
        <p:grpSpPr>
          <a:xfrm>
            <a:off x="514350" y="1676293"/>
            <a:ext cx="10782300" cy="1137915"/>
            <a:chOff x="2732" y="430463"/>
            <a:chExt cx="8278359" cy="819145"/>
          </a:xfrm>
          <a:solidFill>
            <a:srgbClr val="99BD59"/>
          </a:solidFill>
        </p:grpSpPr>
        <p:sp>
          <p:nvSpPr>
            <p:cNvPr id="111" name="Google Shape;111;p17"/>
            <p:cNvSpPr/>
            <p:nvPr/>
          </p:nvSpPr>
          <p:spPr>
            <a:xfrm>
              <a:off x="2732" y="430463"/>
              <a:ext cx="1034794" cy="819145"/>
            </a:xfrm>
            <a:prstGeom prst="roundRect">
              <a:avLst>
                <a:gd name="adj" fmla="val 10000"/>
              </a:avLst>
            </a:prstGeom>
            <a:gr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zo Sans" panose="02000000000000000000" pitchFamily="50" charset="0"/>
              </a:endParaRPr>
            </a:p>
          </p:txBody>
        </p:sp>
        <p:sp>
          <p:nvSpPr>
            <p:cNvPr id="112" name="Google Shape;112;p17"/>
            <p:cNvSpPr txBox="1"/>
            <p:nvPr/>
          </p:nvSpPr>
          <p:spPr>
            <a:xfrm>
              <a:off x="26724" y="454455"/>
              <a:ext cx="986810" cy="771161"/>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chemeClr val="lt1"/>
                </a:buClr>
                <a:buSzPts val="1200"/>
                <a:buFont typeface="Calibri"/>
                <a:buNone/>
              </a:pPr>
              <a:r>
                <a:rPr lang="en-US" sz="1200" b="0" i="0" u="none" strike="noStrike" cap="none" dirty="0">
                  <a:solidFill>
                    <a:schemeClr val="lt1"/>
                  </a:solidFill>
                  <a:latin typeface="Azo Sans" panose="02000000000000000000" pitchFamily="50" charset="0"/>
                  <a:ea typeface="Calibri"/>
                  <a:cs typeface="Calibri"/>
                  <a:sym typeface="Calibri"/>
                </a:rPr>
                <a:t>Brainstormed potential hypothesis</a:t>
              </a:r>
              <a:endParaRPr dirty="0">
                <a:latin typeface="Azo Sans" panose="02000000000000000000" pitchFamily="50" charset="0"/>
              </a:endParaRPr>
            </a:p>
          </p:txBody>
        </p:sp>
        <p:sp>
          <p:nvSpPr>
            <p:cNvPr id="113" name="Google Shape;113;p17"/>
            <p:cNvSpPr/>
            <p:nvPr/>
          </p:nvSpPr>
          <p:spPr>
            <a:xfrm>
              <a:off x="1141007" y="711721"/>
              <a:ext cx="219376" cy="256629"/>
            </a:xfrm>
            <a:prstGeom prst="rightArrow">
              <a:avLst>
                <a:gd name="adj1" fmla="val 60000"/>
                <a:gd name="adj2" fmla="val 50000"/>
              </a:avLst>
            </a:prstGeom>
            <a:solidFill>
              <a:srgbClr val="569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zo Sans" panose="02000000000000000000" pitchFamily="50" charset="0"/>
              </a:endParaRPr>
            </a:p>
          </p:txBody>
        </p:sp>
        <p:sp>
          <p:nvSpPr>
            <p:cNvPr id="114" name="Google Shape;114;p17"/>
            <p:cNvSpPr txBox="1"/>
            <p:nvPr/>
          </p:nvSpPr>
          <p:spPr>
            <a:xfrm>
              <a:off x="1141007" y="763047"/>
              <a:ext cx="153563" cy="153977"/>
            </a:xfrm>
            <a:prstGeom prst="rect">
              <a:avLst/>
            </a:prstGeom>
            <a:solidFill>
              <a:srgbClr val="569105"/>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000"/>
                <a:buFont typeface="Calibri"/>
                <a:buNone/>
              </a:pPr>
              <a:endParaRPr sz="1000" b="0" i="0" u="none" strike="noStrike" cap="none">
                <a:solidFill>
                  <a:schemeClr val="lt1"/>
                </a:solidFill>
                <a:latin typeface="Azo Sans" panose="02000000000000000000" pitchFamily="50" charset="0"/>
                <a:ea typeface="Calibri"/>
                <a:cs typeface="Calibri"/>
                <a:sym typeface="Calibri"/>
              </a:endParaRPr>
            </a:p>
          </p:txBody>
        </p:sp>
        <p:sp>
          <p:nvSpPr>
            <p:cNvPr id="115" name="Google Shape;115;p17"/>
            <p:cNvSpPr/>
            <p:nvPr/>
          </p:nvSpPr>
          <p:spPr>
            <a:xfrm>
              <a:off x="1451445" y="430463"/>
              <a:ext cx="1034794" cy="819145"/>
            </a:xfrm>
            <a:prstGeom prst="roundRect">
              <a:avLst>
                <a:gd name="adj" fmla="val 10000"/>
              </a:avLst>
            </a:prstGeom>
            <a:gr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zo Sans" panose="02000000000000000000" pitchFamily="50" charset="0"/>
              </a:endParaRPr>
            </a:p>
          </p:txBody>
        </p:sp>
        <p:sp>
          <p:nvSpPr>
            <p:cNvPr id="116" name="Google Shape;116;p17"/>
            <p:cNvSpPr txBox="1"/>
            <p:nvPr/>
          </p:nvSpPr>
          <p:spPr>
            <a:xfrm>
              <a:off x="1475437" y="454455"/>
              <a:ext cx="986810" cy="771161"/>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chemeClr val="lt1"/>
                </a:buClr>
                <a:buSzPts val="1200"/>
                <a:buFont typeface="Calibri"/>
                <a:buNone/>
              </a:pPr>
              <a:r>
                <a:rPr lang="en-US" sz="1200" b="0" i="0" u="none" strike="noStrike" cap="none" dirty="0">
                  <a:solidFill>
                    <a:schemeClr val="lt1"/>
                  </a:solidFill>
                  <a:latin typeface="Azo Sans" panose="02000000000000000000" pitchFamily="50" charset="0"/>
                  <a:ea typeface="Calibri"/>
                  <a:cs typeface="Calibri"/>
                  <a:sym typeface="Calibri"/>
                </a:rPr>
                <a:t>Decided on hypothesis</a:t>
              </a:r>
              <a:endParaRPr dirty="0">
                <a:latin typeface="Azo Sans" panose="02000000000000000000" pitchFamily="50" charset="0"/>
              </a:endParaRPr>
            </a:p>
          </p:txBody>
        </p:sp>
        <p:sp>
          <p:nvSpPr>
            <p:cNvPr id="117" name="Google Shape;117;p17"/>
            <p:cNvSpPr/>
            <p:nvPr/>
          </p:nvSpPr>
          <p:spPr>
            <a:xfrm>
              <a:off x="2589720" y="711721"/>
              <a:ext cx="219376" cy="256629"/>
            </a:xfrm>
            <a:prstGeom prst="rightArrow">
              <a:avLst>
                <a:gd name="adj1" fmla="val 60000"/>
                <a:gd name="adj2" fmla="val 50000"/>
              </a:avLst>
            </a:prstGeom>
            <a:solidFill>
              <a:srgbClr val="569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zo Sans" panose="02000000000000000000" pitchFamily="50" charset="0"/>
              </a:endParaRPr>
            </a:p>
          </p:txBody>
        </p:sp>
        <p:sp>
          <p:nvSpPr>
            <p:cNvPr id="118" name="Google Shape;118;p17"/>
            <p:cNvSpPr txBox="1"/>
            <p:nvPr/>
          </p:nvSpPr>
          <p:spPr>
            <a:xfrm>
              <a:off x="2589720" y="763047"/>
              <a:ext cx="153563" cy="153977"/>
            </a:xfrm>
            <a:prstGeom prst="rect">
              <a:avLst/>
            </a:prstGeom>
            <a:solidFill>
              <a:srgbClr val="569105"/>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000"/>
                <a:buFont typeface="Calibri"/>
                <a:buNone/>
              </a:pPr>
              <a:endParaRPr sz="1000" b="0" i="0" u="none" strike="noStrike" cap="none">
                <a:solidFill>
                  <a:schemeClr val="lt1"/>
                </a:solidFill>
                <a:latin typeface="Azo Sans" panose="02000000000000000000" pitchFamily="50" charset="0"/>
                <a:ea typeface="Calibri"/>
                <a:cs typeface="Calibri"/>
                <a:sym typeface="Calibri"/>
              </a:endParaRPr>
            </a:p>
          </p:txBody>
        </p:sp>
        <p:sp>
          <p:nvSpPr>
            <p:cNvPr id="119" name="Google Shape;119;p17"/>
            <p:cNvSpPr/>
            <p:nvPr/>
          </p:nvSpPr>
          <p:spPr>
            <a:xfrm>
              <a:off x="2900158" y="430463"/>
              <a:ext cx="1034794" cy="819145"/>
            </a:xfrm>
            <a:prstGeom prst="roundRect">
              <a:avLst>
                <a:gd name="adj" fmla="val 10000"/>
              </a:avLst>
            </a:prstGeom>
            <a:gr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zo Sans" panose="02000000000000000000" pitchFamily="50" charset="0"/>
              </a:endParaRPr>
            </a:p>
          </p:txBody>
        </p:sp>
        <p:sp>
          <p:nvSpPr>
            <p:cNvPr id="120" name="Google Shape;120;p17"/>
            <p:cNvSpPr txBox="1"/>
            <p:nvPr/>
          </p:nvSpPr>
          <p:spPr>
            <a:xfrm>
              <a:off x="2924150" y="454455"/>
              <a:ext cx="986810" cy="771161"/>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chemeClr val="lt1"/>
                </a:buClr>
                <a:buSzPts val="1200"/>
                <a:buFont typeface="Calibri"/>
                <a:buNone/>
              </a:pPr>
              <a:r>
                <a:rPr lang="en-US" sz="1200" b="0" i="0" u="none" strike="noStrike" cap="none" dirty="0">
                  <a:solidFill>
                    <a:schemeClr val="lt1"/>
                  </a:solidFill>
                  <a:latin typeface="Azo Sans" panose="02000000000000000000" pitchFamily="50" charset="0"/>
                  <a:ea typeface="Calibri"/>
                  <a:cs typeface="Calibri"/>
                  <a:sym typeface="Calibri"/>
                </a:rPr>
                <a:t>Performed data cleaning</a:t>
              </a:r>
              <a:endParaRPr dirty="0">
                <a:latin typeface="Azo Sans" panose="02000000000000000000" pitchFamily="50" charset="0"/>
              </a:endParaRPr>
            </a:p>
          </p:txBody>
        </p:sp>
        <p:sp>
          <p:nvSpPr>
            <p:cNvPr id="121" name="Google Shape;121;p17"/>
            <p:cNvSpPr/>
            <p:nvPr/>
          </p:nvSpPr>
          <p:spPr>
            <a:xfrm>
              <a:off x="4038433" y="711721"/>
              <a:ext cx="219376" cy="256629"/>
            </a:xfrm>
            <a:prstGeom prst="rightArrow">
              <a:avLst>
                <a:gd name="adj1" fmla="val 60000"/>
                <a:gd name="adj2" fmla="val 50000"/>
              </a:avLst>
            </a:prstGeom>
            <a:solidFill>
              <a:srgbClr val="569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zo Sans" panose="02000000000000000000" pitchFamily="50" charset="0"/>
              </a:endParaRPr>
            </a:p>
          </p:txBody>
        </p:sp>
        <p:sp>
          <p:nvSpPr>
            <p:cNvPr id="122" name="Google Shape;122;p17"/>
            <p:cNvSpPr txBox="1"/>
            <p:nvPr/>
          </p:nvSpPr>
          <p:spPr>
            <a:xfrm>
              <a:off x="4038433" y="763047"/>
              <a:ext cx="153563" cy="153977"/>
            </a:xfrm>
            <a:prstGeom prst="rect">
              <a:avLst/>
            </a:prstGeom>
            <a:solidFill>
              <a:srgbClr val="569105"/>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000"/>
                <a:buFont typeface="Calibri"/>
                <a:buNone/>
              </a:pPr>
              <a:endParaRPr sz="1000" b="0" i="0" u="none" strike="noStrike" cap="none">
                <a:solidFill>
                  <a:schemeClr val="lt1"/>
                </a:solidFill>
                <a:latin typeface="Azo Sans" panose="02000000000000000000" pitchFamily="50" charset="0"/>
                <a:ea typeface="Calibri"/>
                <a:cs typeface="Calibri"/>
                <a:sym typeface="Calibri"/>
              </a:endParaRPr>
            </a:p>
          </p:txBody>
        </p:sp>
        <p:sp>
          <p:nvSpPr>
            <p:cNvPr id="123" name="Google Shape;123;p17"/>
            <p:cNvSpPr/>
            <p:nvPr/>
          </p:nvSpPr>
          <p:spPr>
            <a:xfrm>
              <a:off x="4348871" y="430463"/>
              <a:ext cx="1034794" cy="819145"/>
            </a:xfrm>
            <a:prstGeom prst="roundRect">
              <a:avLst>
                <a:gd name="adj" fmla="val 10000"/>
              </a:avLst>
            </a:prstGeom>
            <a:gr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zo Sans" panose="02000000000000000000" pitchFamily="50" charset="0"/>
              </a:endParaRPr>
            </a:p>
          </p:txBody>
        </p:sp>
        <p:sp>
          <p:nvSpPr>
            <p:cNvPr id="124" name="Google Shape;124;p17"/>
            <p:cNvSpPr txBox="1"/>
            <p:nvPr/>
          </p:nvSpPr>
          <p:spPr>
            <a:xfrm>
              <a:off x="4372863" y="454455"/>
              <a:ext cx="986810" cy="771161"/>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chemeClr val="lt1"/>
                </a:buClr>
                <a:buSzPts val="1200"/>
                <a:buFont typeface="Calibri"/>
                <a:buNone/>
              </a:pPr>
              <a:r>
                <a:rPr lang="en-US" sz="1200" b="0" i="0" u="none" strike="noStrike" cap="none" dirty="0">
                  <a:solidFill>
                    <a:schemeClr val="lt1"/>
                  </a:solidFill>
                  <a:latin typeface="Azo Sans" panose="02000000000000000000" pitchFamily="50" charset="0"/>
                  <a:ea typeface="Calibri"/>
                  <a:cs typeface="Calibri"/>
                  <a:sym typeface="Calibri"/>
                </a:rPr>
                <a:t>Performed data analysis and calculation</a:t>
              </a:r>
              <a:endParaRPr dirty="0">
                <a:latin typeface="Azo Sans" panose="02000000000000000000" pitchFamily="50" charset="0"/>
              </a:endParaRPr>
            </a:p>
          </p:txBody>
        </p:sp>
        <p:sp>
          <p:nvSpPr>
            <p:cNvPr id="125" name="Google Shape;125;p17"/>
            <p:cNvSpPr/>
            <p:nvPr/>
          </p:nvSpPr>
          <p:spPr>
            <a:xfrm>
              <a:off x="5487145" y="711721"/>
              <a:ext cx="219376" cy="256629"/>
            </a:xfrm>
            <a:prstGeom prst="rightArrow">
              <a:avLst>
                <a:gd name="adj1" fmla="val 60000"/>
                <a:gd name="adj2" fmla="val 50000"/>
              </a:avLst>
            </a:prstGeom>
            <a:solidFill>
              <a:srgbClr val="569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zo Sans" panose="02000000000000000000" pitchFamily="50" charset="0"/>
              </a:endParaRPr>
            </a:p>
          </p:txBody>
        </p:sp>
        <p:sp>
          <p:nvSpPr>
            <p:cNvPr id="126" name="Google Shape;126;p17"/>
            <p:cNvSpPr txBox="1"/>
            <p:nvPr/>
          </p:nvSpPr>
          <p:spPr>
            <a:xfrm>
              <a:off x="5487145" y="763047"/>
              <a:ext cx="153563" cy="153977"/>
            </a:xfrm>
            <a:prstGeom prst="rect">
              <a:avLst/>
            </a:prstGeom>
            <a:solidFill>
              <a:srgbClr val="569105"/>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000"/>
                <a:buFont typeface="Calibri"/>
                <a:buNone/>
              </a:pPr>
              <a:endParaRPr sz="1000" b="0" i="0" u="none" strike="noStrike" cap="none">
                <a:solidFill>
                  <a:schemeClr val="lt1"/>
                </a:solidFill>
                <a:latin typeface="Azo Sans" panose="02000000000000000000" pitchFamily="50" charset="0"/>
                <a:ea typeface="Calibri"/>
                <a:cs typeface="Calibri"/>
                <a:sym typeface="Calibri"/>
              </a:endParaRPr>
            </a:p>
          </p:txBody>
        </p:sp>
        <p:sp>
          <p:nvSpPr>
            <p:cNvPr id="127" name="Google Shape;127;p17"/>
            <p:cNvSpPr/>
            <p:nvPr/>
          </p:nvSpPr>
          <p:spPr>
            <a:xfrm>
              <a:off x="5797584" y="430463"/>
              <a:ext cx="1034794" cy="819145"/>
            </a:xfrm>
            <a:prstGeom prst="roundRect">
              <a:avLst>
                <a:gd name="adj" fmla="val 10000"/>
              </a:avLst>
            </a:prstGeom>
            <a:gr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zo Sans" panose="02000000000000000000" pitchFamily="50" charset="0"/>
              </a:endParaRPr>
            </a:p>
          </p:txBody>
        </p:sp>
        <p:sp>
          <p:nvSpPr>
            <p:cNvPr id="128" name="Google Shape;128;p17"/>
            <p:cNvSpPr txBox="1"/>
            <p:nvPr/>
          </p:nvSpPr>
          <p:spPr>
            <a:xfrm>
              <a:off x="5821576" y="454455"/>
              <a:ext cx="986810" cy="771161"/>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chemeClr val="lt1"/>
                </a:buClr>
                <a:buSzPts val="1200"/>
                <a:buFont typeface="Calibri"/>
                <a:buNone/>
              </a:pPr>
              <a:r>
                <a:rPr lang="en-US" sz="1200" b="0" i="0" u="none" strike="noStrike" cap="none" dirty="0">
                  <a:solidFill>
                    <a:schemeClr val="lt1"/>
                  </a:solidFill>
                  <a:latin typeface="Azo Sans" panose="02000000000000000000" pitchFamily="50" charset="0"/>
                  <a:ea typeface="Calibri"/>
                  <a:cs typeface="Calibri"/>
                  <a:sym typeface="Calibri"/>
                </a:rPr>
                <a:t>Evaluated hypothesis</a:t>
              </a:r>
              <a:endParaRPr dirty="0">
                <a:latin typeface="Azo Sans" panose="02000000000000000000" pitchFamily="50" charset="0"/>
              </a:endParaRPr>
            </a:p>
          </p:txBody>
        </p:sp>
        <p:sp>
          <p:nvSpPr>
            <p:cNvPr id="129" name="Google Shape;129;p17"/>
            <p:cNvSpPr/>
            <p:nvPr/>
          </p:nvSpPr>
          <p:spPr>
            <a:xfrm>
              <a:off x="6935858" y="711721"/>
              <a:ext cx="219376" cy="256629"/>
            </a:xfrm>
            <a:prstGeom prst="rightArrow">
              <a:avLst>
                <a:gd name="adj1" fmla="val 60000"/>
                <a:gd name="adj2" fmla="val 50000"/>
              </a:avLst>
            </a:prstGeom>
            <a:solidFill>
              <a:srgbClr val="569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zo Sans" panose="02000000000000000000" pitchFamily="50" charset="0"/>
              </a:endParaRPr>
            </a:p>
          </p:txBody>
        </p:sp>
        <p:sp>
          <p:nvSpPr>
            <p:cNvPr id="130" name="Google Shape;130;p17"/>
            <p:cNvSpPr txBox="1"/>
            <p:nvPr/>
          </p:nvSpPr>
          <p:spPr>
            <a:xfrm>
              <a:off x="6935858" y="763047"/>
              <a:ext cx="153563" cy="153977"/>
            </a:xfrm>
            <a:prstGeom prst="rect">
              <a:avLst/>
            </a:prstGeom>
            <a:solidFill>
              <a:srgbClr val="569105"/>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000"/>
                <a:buFont typeface="Calibri"/>
                <a:buNone/>
              </a:pPr>
              <a:endParaRPr sz="1000" b="0" i="0" u="none" strike="noStrike" cap="none">
                <a:solidFill>
                  <a:schemeClr val="lt1"/>
                </a:solidFill>
                <a:latin typeface="Azo Sans" panose="02000000000000000000" pitchFamily="50" charset="0"/>
                <a:ea typeface="Calibri"/>
                <a:cs typeface="Calibri"/>
                <a:sym typeface="Calibri"/>
              </a:endParaRPr>
            </a:p>
          </p:txBody>
        </p:sp>
        <p:sp>
          <p:nvSpPr>
            <p:cNvPr id="131" name="Google Shape;131;p17"/>
            <p:cNvSpPr/>
            <p:nvPr/>
          </p:nvSpPr>
          <p:spPr>
            <a:xfrm>
              <a:off x="7246297" y="430463"/>
              <a:ext cx="1034794" cy="819145"/>
            </a:xfrm>
            <a:prstGeom prst="roundRect">
              <a:avLst>
                <a:gd name="adj" fmla="val 10000"/>
              </a:avLst>
            </a:prstGeom>
            <a:gr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zo Sans" panose="02000000000000000000" pitchFamily="50" charset="0"/>
              </a:endParaRPr>
            </a:p>
          </p:txBody>
        </p:sp>
        <p:sp>
          <p:nvSpPr>
            <p:cNvPr id="132" name="Google Shape;132;p17"/>
            <p:cNvSpPr txBox="1"/>
            <p:nvPr/>
          </p:nvSpPr>
          <p:spPr>
            <a:xfrm>
              <a:off x="7270289" y="454455"/>
              <a:ext cx="986700" cy="771300"/>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chemeClr val="lt1"/>
                </a:buClr>
                <a:buSzPts val="1200"/>
                <a:buFont typeface="Calibri"/>
                <a:buNone/>
              </a:pPr>
              <a:r>
                <a:rPr lang="en-US" sz="1200" b="0" i="0" u="none" strike="noStrike" cap="none" dirty="0">
                  <a:solidFill>
                    <a:schemeClr val="lt1"/>
                  </a:solidFill>
                  <a:latin typeface="Azo Sans" panose="02000000000000000000" pitchFamily="50" charset="0"/>
                  <a:ea typeface="Calibri"/>
                  <a:cs typeface="Calibri"/>
                  <a:sym typeface="Calibri"/>
                </a:rPr>
                <a:t>Obtained information from calculation</a:t>
              </a:r>
              <a:endParaRPr dirty="0">
                <a:latin typeface="Azo Sans" panose="02000000000000000000" pitchFamily="50" charset="0"/>
              </a:endParaRPr>
            </a:p>
          </p:txBody>
        </p:sp>
      </p:grpSp>
      <p:sp>
        <p:nvSpPr>
          <p:cNvPr id="133" name="Google Shape;133;p17"/>
          <p:cNvSpPr txBox="1"/>
          <p:nvPr/>
        </p:nvSpPr>
        <p:spPr>
          <a:xfrm>
            <a:off x="415799" y="1016381"/>
            <a:ext cx="10275900" cy="504442"/>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B0F0"/>
              </a:buClr>
              <a:buSzPts val="2000"/>
              <a:buFont typeface="Arial"/>
              <a:buNone/>
            </a:pPr>
            <a:r>
              <a:rPr lang="en-US" sz="1600" b="0" i="0" u="none" strike="noStrike" cap="none" dirty="0">
                <a:solidFill>
                  <a:schemeClr val="tx1">
                    <a:lumMod val="65000"/>
                    <a:lumOff val="35000"/>
                  </a:schemeClr>
                </a:solidFill>
                <a:latin typeface="Azo Sans" panose="02000000000000000000" pitchFamily="50" charset="0"/>
                <a:sym typeface="Arial"/>
              </a:rPr>
              <a:t>Below is the high level approach that we took to analyze the data</a:t>
            </a:r>
            <a:endParaRPr sz="1100" dirty="0">
              <a:solidFill>
                <a:schemeClr val="tx1">
                  <a:lumMod val="65000"/>
                  <a:lumOff val="35000"/>
                </a:schemeClr>
              </a:solidFill>
              <a:latin typeface="Azo Sans" panose="02000000000000000000" pitchFamily="50" charset="0"/>
            </a:endParaRPr>
          </a:p>
        </p:txBody>
      </p:sp>
      <p:sp>
        <p:nvSpPr>
          <p:cNvPr id="134" name="Google Shape;134;p17"/>
          <p:cNvSpPr txBox="1"/>
          <p:nvPr/>
        </p:nvSpPr>
        <p:spPr>
          <a:xfrm>
            <a:off x="514350" y="3004638"/>
            <a:ext cx="4914300" cy="2696128"/>
          </a:xfrm>
          <a:prstGeom prst="rect">
            <a:avLst/>
          </a:prstGeom>
          <a:noFill/>
          <a:ln>
            <a:noFill/>
          </a:ln>
        </p:spPr>
        <p:txBody>
          <a:bodyPr spcFirstLastPara="1" wrap="square" lIns="91425" tIns="45700" rIns="91425" bIns="45700" anchor="t" anchorCtr="0">
            <a:noAutofit/>
          </a:bodyPr>
          <a:lstStyle/>
          <a:p>
            <a:pPr marR="0" lvl="0" algn="l" rtl="0">
              <a:lnSpc>
                <a:spcPct val="150000"/>
              </a:lnSpc>
              <a:spcBef>
                <a:spcPts val="0"/>
              </a:spcBef>
              <a:spcAft>
                <a:spcPts val="0"/>
              </a:spcAft>
              <a:buClr>
                <a:srgbClr val="99BD59"/>
              </a:buClr>
            </a:pPr>
            <a:r>
              <a:rPr lang="en-US" sz="1600" b="1" dirty="0">
                <a:solidFill>
                  <a:srgbClr val="81A84D"/>
                </a:solidFill>
                <a:latin typeface="Azo Sans" panose="02000000000000000000" pitchFamily="50" charset="0"/>
              </a:rPr>
              <a:t>List Of</a:t>
            </a:r>
            <a:r>
              <a:rPr lang="en-US" sz="1600" b="1" i="0" u="none" strike="noStrike" cap="none" dirty="0">
                <a:solidFill>
                  <a:srgbClr val="81A84D"/>
                </a:solidFill>
                <a:latin typeface="Azo Sans" panose="02000000000000000000" pitchFamily="50" charset="0"/>
                <a:sym typeface="Arial"/>
              </a:rPr>
              <a:t> </a:t>
            </a:r>
            <a:r>
              <a:rPr lang="en-US" sz="1600" b="1" dirty="0">
                <a:solidFill>
                  <a:srgbClr val="81A84D"/>
                </a:solidFill>
                <a:latin typeface="Azo Sans" panose="02000000000000000000" pitchFamily="50" charset="0"/>
              </a:rPr>
              <a:t>H</a:t>
            </a:r>
            <a:r>
              <a:rPr lang="en-US" sz="1600" b="1" i="0" u="none" strike="noStrike" cap="none" dirty="0">
                <a:solidFill>
                  <a:srgbClr val="81A84D"/>
                </a:solidFill>
                <a:latin typeface="Azo Sans" panose="02000000000000000000" pitchFamily="50" charset="0"/>
                <a:sym typeface="Arial"/>
              </a:rPr>
              <a:t>ypothesis:</a:t>
            </a:r>
            <a:endParaRPr sz="1600" dirty="0">
              <a:solidFill>
                <a:srgbClr val="81A84D"/>
              </a:solidFill>
              <a:latin typeface="Azo Sans" panose="02000000000000000000" pitchFamily="50" charset="0"/>
            </a:endParaRPr>
          </a:p>
        </p:txBody>
      </p:sp>
      <p:sp>
        <p:nvSpPr>
          <p:cNvPr id="135" name="Google Shape;135;p17"/>
          <p:cNvSpPr txBox="1"/>
          <p:nvPr/>
        </p:nvSpPr>
        <p:spPr>
          <a:xfrm>
            <a:off x="5870728" y="3503289"/>
            <a:ext cx="5208000" cy="1770124"/>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rgbClr val="99BD59"/>
              </a:buClr>
              <a:buSzPts val="1600"/>
              <a:buFont typeface="Wingdings" panose="05000000000000000000" pitchFamily="2" charset="2"/>
              <a:buChar char="§"/>
            </a:pPr>
            <a:r>
              <a:rPr lang="en-US" sz="1600" b="0" i="0" u="none" strike="noStrike" cap="none" dirty="0">
                <a:solidFill>
                  <a:schemeClr val="tx1">
                    <a:lumMod val="65000"/>
                    <a:lumOff val="35000"/>
                  </a:schemeClr>
                </a:solidFill>
                <a:latin typeface="Azo Sans" panose="02000000000000000000" pitchFamily="50" charset="0"/>
                <a:sym typeface="Arial"/>
              </a:rPr>
              <a:t>Demand is higher on weekend/weekdays</a:t>
            </a:r>
            <a:endParaRPr sz="1600" dirty="0">
              <a:solidFill>
                <a:schemeClr val="tx1">
                  <a:lumMod val="65000"/>
                  <a:lumOff val="35000"/>
                </a:schemeClr>
              </a:solidFill>
              <a:latin typeface="Azo Sans" panose="02000000000000000000" pitchFamily="50" charset="0"/>
            </a:endParaRPr>
          </a:p>
          <a:p>
            <a:pPr marL="285750" marR="0" lvl="0" indent="-285750" algn="l" rtl="0">
              <a:spcBef>
                <a:spcPts val="1000"/>
              </a:spcBef>
              <a:spcAft>
                <a:spcPts val="0"/>
              </a:spcAft>
              <a:buClr>
                <a:srgbClr val="99BD59"/>
              </a:buClr>
              <a:buSzPts val="1600"/>
              <a:buFont typeface="Wingdings" panose="05000000000000000000" pitchFamily="2" charset="2"/>
              <a:buChar char="§"/>
            </a:pPr>
            <a:r>
              <a:rPr lang="en-US" sz="1600" b="0" i="0" u="none" strike="noStrike" cap="none" dirty="0">
                <a:solidFill>
                  <a:schemeClr val="tx1">
                    <a:lumMod val="65000"/>
                    <a:lumOff val="35000"/>
                  </a:schemeClr>
                </a:solidFill>
                <a:latin typeface="Azo Sans" panose="02000000000000000000" pitchFamily="50" charset="0"/>
                <a:sym typeface="Arial"/>
              </a:rPr>
              <a:t>Curtailment happened mostly on weekends</a:t>
            </a:r>
            <a:endParaRPr sz="1600" dirty="0">
              <a:solidFill>
                <a:schemeClr val="tx1">
                  <a:lumMod val="65000"/>
                  <a:lumOff val="35000"/>
                </a:schemeClr>
              </a:solidFill>
              <a:latin typeface="Azo Sans" panose="02000000000000000000" pitchFamily="50" charset="0"/>
            </a:endParaRPr>
          </a:p>
          <a:p>
            <a:pPr marL="285750" marR="0" lvl="0" indent="-285750" algn="l" rtl="0">
              <a:spcBef>
                <a:spcPts val="1000"/>
              </a:spcBef>
              <a:spcAft>
                <a:spcPts val="0"/>
              </a:spcAft>
              <a:buClr>
                <a:srgbClr val="99BD59"/>
              </a:buClr>
              <a:buSzPts val="1600"/>
              <a:buFont typeface="Wingdings" panose="05000000000000000000" pitchFamily="2" charset="2"/>
              <a:buChar char="§"/>
            </a:pPr>
            <a:r>
              <a:rPr lang="en-US" sz="1600" b="0" i="0" u="none" strike="noStrike" cap="none" dirty="0">
                <a:solidFill>
                  <a:schemeClr val="tx1">
                    <a:lumMod val="65000"/>
                    <a:lumOff val="35000"/>
                  </a:schemeClr>
                </a:solidFill>
                <a:latin typeface="Azo Sans" panose="02000000000000000000" pitchFamily="50" charset="0"/>
                <a:sym typeface="Arial"/>
              </a:rPr>
              <a:t>More curtailment in summer and winter</a:t>
            </a:r>
            <a:endParaRPr sz="1600" dirty="0">
              <a:solidFill>
                <a:schemeClr val="tx1">
                  <a:lumMod val="65000"/>
                  <a:lumOff val="35000"/>
                </a:schemeClr>
              </a:solidFill>
              <a:latin typeface="Azo Sans" panose="02000000000000000000" pitchFamily="50" charset="0"/>
            </a:endParaRPr>
          </a:p>
        </p:txBody>
      </p:sp>
      <p:sp>
        <p:nvSpPr>
          <p:cNvPr id="29" name="Rectangle 28">
            <a:extLst>
              <a:ext uri="{FF2B5EF4-FFF2-40B4-BE49-F238E27FC236}">
                <a16:creationId xmlns:a16="http://schemas.microsoft.com/office/drawing/2014/main" id="{00FD1589-5151-466C-8DCA-4A6FB6317487}"/>
              </a:ext>
            </a:extLst>
          </p:cNvPr>
          <p:cNvSpPr/>
          <p:nvPr/>
        </p:nvSpPr>
        <p:spPr>
          <a:xfrm>
            <a:off x="0" y="0"/>
            <a:ext cx="12192000" cy="933450"/>
          </a:xfrm>
          <a:prstGeom prst="rect">
            <a:avLst/>
          </a:prstGeom>
          <a:solidFill>
            <a:srgbClr val="92B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Google Shape;91;p14">
            <a:extLst>
              <a:ext uri="{FF2B5EF4-FFF2-40B4-BE49-F238E27FC236}">
                <a16:creationId xmlns:a16="http://schemas.microsoft.com/office/drawing/2014/main" id="{D450DEE7-2DCC-49CC-AE34-F755CC27F8C7}"/>
              </a:ext>
            </a:extLst>
          </p:cNvPr>
          <p:cNvSpPr txBox="1">
            <a:spLocks/>
          </p:cNvSpPr>
          <p:nvPr/>
        </p:nvSpPr>
        <p:spPr>
          <a:xfrm>
            <a:off x="514350" y="219474"/>
            <a:ext cx="10515600" cy="53260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sz="3200" b="1" dirty="0">
                <a:solidFill>
                  <a:schemeClr val="bg1"/>
                </a:solidFill>
                <a:latin typeface="Azo Sans" panose="02000000000000000000" pitchFamily="50" charset="0"/>
              </a:rPr>
              <a:t>Summary of Analysis Approach and hypothesis</a:t>
            </a:r>
          </a:p>
        </p:txBody>
      </p:sp>
      <p:sp>
        <p:nvSpPr>
          <p:cNvPr id="31" name="Slide Number Placeholder 2">
            <a:extLst>
              <a:ext uri="{FF2B5EF4-FFF2-40B4-BE49-F238E27FC236}">
                <a16:creationId xmlns:a16="http://schemas.microsoft.com/office/drawing/2014/main" id="{183210EF-5DBE-47EA-9F5C-4479F6C0C373}"/>
              </a:ext>
            </a:extLst>
          </p:cNvPr>
          <p:cNvSpPr txBox="1">
            <a:spLocks/>
          </p:cNvSpPr>
          <p:nvPr/>
        </p:nvSpPr>
        <p:spPr>
          <a:xfrm>
            <a:off x="9082260" y="642940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3188A9-D42A-488E-AC63-45C7C231CDED}" type="slidenum">
              <a:rPr lang="en-US" sz="1600" smtClean="0">
                <a:solidFill>
                  <a:schemeClr val="tx1">
                    <a:lumMod val="75000"/>
                    <a:lumOff val="25000"/>
                  </a:schemeClr>
                </a:solidFill>
                <a:latin typeface="Metropolis" panose="00000500000000000000" pitchFamily="50" charset="0"/>
              </a:rPr>
              <a:pPr/>
              <a:t>5</a:t>
            </a:fld>
            <a:endParaRPr lang="en-US" sz="1600" dirty="0">
              <a:solidFill>
                <a:schemeClr val="tx1">
                  <a:lumMod val="75000"/>
                  <a:lumOff val="25000"/>
                </a:schemeClr>
              </a:solidFill>
              <a:latin typeface="Metropolis" panose="00000500000000000000" pitchFamily="50" charset="0"/>
            </a:endParaRPr>
          </a:p>
        </p:txBody>
      </p:sp>
      <p:cxnSp>
        <p:nvCxnSpPr>
          <p:cNvPr id="32" name="Straight Connector 31">
            <a:extLst>
              <a:ext uri="{FF2B5EF4-FFF2-40B4-BE49-F238E27FC236}">
                <a16:creationId xmlns:a16="http://schemas.microsoft.com/office/drawing/2014/main" id="{50F83485-E52F-4D6C-9695-98FBDABA49C9}"/>
              </a:ext>
            </a:extLst>
          </p:cNvPr>
          <p:cNvCxnSpPr>
            <a:cxnSpLocks/>
          </p:cNvCxnSpPr>
          <p:nvPr/>
        </p:nvCxnSpPr>
        <p:spPr>
          <a:xfrm>
            <a:off x="0" y="6353204"/>
            <a:ext cx="12192000" cy="0"/>
          </a:xfrm>
          <a:prstGeom prst="line">
            <a:avLst/>
          </a:prstGeom>
          <a:ln>
            <a:solidFill>
              <a:srgbClr val="56910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grpSp>
        <p:nvGrpSpPr>
          <p:cNvPr id="110" name="Google Shape;110;p17"/>
          <p:cNvGrpSpPr/>
          <p:nvPr/>
        </p:nvGrpSpPr>
        <p:grpSpPr>
          <a:xfrm>
            <a:off x="514350" y="1676293"/>
            <a:ext cx="10782300" cy="1137915"/>
            <a:chOff x="2732" y="430463"/>
            <a:chExt cx="8278359" cy="819145"/>
          </a:xfrm>
          <a:solidFill>
            <a:srgbClr val="99BD59"/>
          </a:solidFill>
        </p:grpSpPr>
        <p:sp>
          <p:nvSpPr>
            <p:cNvPr id="111" name="Google Shape;111;p17"/>
            <p:cNvSpPr/>
            <p:nvPr/>
          </p:nvSpPr>
          <p:spPr>
            <a:xfrm>
              <a:off x="2732" y="430463"/>
              <a:ext cx="1034794" cy="819145"/>
            </a:xfrm>
            <a:prstGeom prst="roundRect">
              <a:avLst>
                <a:gd name="adj" fmla="val 10000"/>
              </a:avLst>
            </a:prstGeom>
            <a:gr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zo Sans" panose="02000000000000000000" pitchFamily="50" charset="0"/>
              </a:endParaRPr>
            </a:p>
          </p:txBody>
        </p:sp>
        <p:sp>
          <p:nvSpPr>
            <p:cNvPr id="112" name="Google Shape;112;p17"/>
            <p:cNvSpPr txBox="1"/>
            <p:nvPr/>
          </p:nvSpPr>
          <p:spPr>
            <a:xfrm>
              <a:off x="26724" y="454455"/>
              <a:ext cx="986810" cy="771161"/>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chemeClr val="lt1"/>
                </a:buClr>
                <a:buSzPts val="1200"/>
                <a:buFont typeface="Calibri"/>
                <a:buNone/>
              </a:pPr>
              <a:r>
                <a:rPr lang="en-US" sz="1200" b="0" i="0" u="none" strike="noStrike" cap="none" dirty="0">
                  <a:solidFill>
                    <a:schemeClr val="lt1"/>
                  </a:solidFill>
                  <a:latin typeface="Azo Sans" panose="02000000000000000000" pitchFamily="50" charset="0"/>
                  <a:ea typeface="Calibri"/>
                  <a:cs typeface="Calibri"/>
                  <a:sym typeface="Calibri"/>
                </a:rPr>
                <a:t>Brainstormed potential hypothesis</a:t>
              </a:r>
              <a:endParaRPr dirty="0">
                <a:latin typeface="Azo Sans" panose="02000000000000000000" pitchFamily="50" charset="0"/>
              </a:endParaRPr>
            </a:p>
          </p:txBody>
        </p:sp>
        <p:sp>
          <p:nvSpPr>
            <p:cNvPr id="113" name="Google Shape;113;p17"/>
            <p:cNvSpPr/>
            <p:nvPr/>
          </p:nvSpPr>
          <p:spPr>
            <a:xfrm>
              <a:off x="1141007" y="711721"/>
              <a:ext cx="219376" cy="256629"/>
            </a:xfrm>
            <a:prstGeom prst="rightArrow">
              <a:avLst>
                <a:gd name="adj1" fmla="val 60000"/>
                <a:gd name="adj2" fmla="val 50000"/>
              </a:avLst>
            </a:prstGeom>
            <a:solidFill>
              <a:srgbClr val="569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zo Sans" panose="02000000000000000000" pitchFamily="50" charset="0"/>
              </a:endParaRPr>
            </a:p>
          </p:txBody>
        </p:sp>
        <p:sp>
          <p:nvSpPr>
            <p:cNvPr id="114" name="Google Shape;114;p17"/>
            <p:cNvSpPr txBox="1"/>
            <p:nvPr/>
          </p:nvSpPr>
          <p:spPr>
            <a:xfrm>
              <a:off x="1141007" y="763047"/>
              <a:ext cx="153563" cy="153977"/>
            </a:xfrm>
            <a:prstGeom prst="rect">
              <a:avLst/>
            </a:prstGeom>
            <a:solidFill>
              <a:srgbClr val="569105"/>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000"/>
                <a:buFont typeface="Calibri"/>
                <a:buNone/>
              </a:pPr>
              <a:endParaRPr sz="1000" b="0" i="0" u="none" strike="noStrike" cap="none">
                <a:solidFill>
                  <a:schemeClr val="lt1"/>
                </a:solidFill>
                <a:latin typeface="Azo Sans" panose="02000000000000000000" pitchFamily="50" charset="0"/>
                <a:ea typeface="Calibri"/>
                <a:cs typeface="Calibri"/>
                <a:sym typeface="Calibri"/>
              </a:endParaRPr>
            </a:p>
          </p:txBody>
        </p:sp>
        <p:sp>
          <p:nvSpPr>
            <p:cNvPr id="115" name="Google Shape;115;p17"/>
            <p:cNvSpPr/>
            <p:nvPr/>
          </p:nvSpPr>
          <p:spPr>
            <a:xfrm>
              <a:off x="1451445" y="430463"/>
              <a:ext cx="1034794" cy="819145"/>
            </a:xfrm>
            <a:prstGeom prst="roundRect">
              <a:avLst>
                <a:gd name="adj" fmla="val 10000"/>
              </a:avLst>
            </a:prstGeom>
            <a:gr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zo Sans" panose="02000000000000000000" pitchFamily="50" charset="0"/>
              </a:endParaRPr>
            </a:p>
          </p:txBody>
        </p:sp>
        <p:sp>
          <p:nvSpPr>
            <p:cNvPr id="116" name="Google Shape;116;p17"/>
            <p:cNvSpPr txBox="1"/>
            <p:nvPr/>
          </p:nvSpPr>
          <p:spPr>
            <a:xfrm>
              <a:off x="1475437" y="454455"/>
              <a:ext cx="986810" cy="771161"/>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chemeClr val="lt1"/>
                </a:buClr>
                <a:buSzPts val="1200"/>
                <a:buFont typeface="Calibri"/>
                <a:buNone/>
              </a:pPr>
              <a:r>
                <a:rPr lang="en-US" sz="1200" b="0" i="0" u="none" strike="noStrike" cap="none" dirty="0">
                  <a:solidFill>
                    <a:schemeClr val="lt1"/>
                  </a:solidFill>
                  <a:latin typeface="Azo Sans" panose="02000000000000000000" pitchFamily="50" charset="0"/>
                  <a:ea typeface="Calibri"/>
                  <a:cs typeface="Calibri"/>
                  <a:sym typeface="Calibri"/>
                </a:rPr>
                <a:t>Decided on hypothesis</a:t>
              </a:r>
              <a:endParaRPr dirty="0">
                <a:latin typeface="Azo Sans" panose="02000000000000000000" pitchFamily="50" charset="0"/>
              </a:endParaRPr>
            </a:p>
          </p:txBody>
        </p:sp>
        <p:sp>
          <p:nvSpPr>
            <p:cNvPr id="117" name="Google Shape;117;p17"/>
            <p:cNvSpPr/>
            <p:nvPr/>
          </p:nvSpPr>
          <p:spPr>
            <a:xfrm>
              <a:off x="2589720" y="711721"/>
              <a:ext cx="219376" cy="256629"/>
            </a:xfrm>
            <a:prstGeom prst="rightArrow">
              <a:avLst>
                <a:gd name="adj1" fmla="val 60000"/>
                <a:gd name="adj2" fmla="val 50000"/>
              </a:avLst>
            </a:prstGeom>
            <a:solidFill>
              <a:srgbClr val="569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zo Sans" panose="02000000000000000000" pitchFamily="50" charset="0"/>
              </a:endParaRPr>
            </a:p>
          </p:txBody>
        </p:sp>
        <p:sp>
          <p:nvSpPr>
            <p:cNvPr id="118" name="Google Shape;118;p17"/>
            <p:cNvSpPr txBox="1"/>
            <p:nvPr/>
          </p:nvSpPr>
          <p:spPr>
            <a:xfrm>
              <a:off x="2589720" y="763047"/>
              <a:ext cx="153563" cy="153977"/>
            </a:xfrm>
            <a:prstGeom prst="rect">
              <a:avLst/>
            </a:prstGeom>
            <a:solidFill>
              <a:srgbClr val="569105"/>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000"/>
                <a:buFont typeface="Calibri"/>
                <a:buNone/>
              </a:pPr>
              <a:endParaRPr sz="1000" b="0" i="0" u="none" strike="noStrike" cap="none">
                <a:solidFill>
                  <a:schemeClr val="lt1"/>
                </a:solidFill>
                <a:latin typeface="Azo Sans" panose="02000000000000000000" pitchFamily="50" charset="0"/>
                <a:ea typeface="Calibri"/>
                <a:cs typeface="Calibri"/>
                <a:sym typeface="Calibri"/>
              </a:endParaRPr>
            </a:p>
          </p:txBody>
        </p:sp>
        <p:sp>
          <p:nvSpPr>
            <p:cNvPr id="119" name="Google Shape;119;p17"/>
            <p:cNvSpPr/>
            <p:nvPr/>
          </p:nvSpPr>
          <p:spPr>
            <a:xfrm>
              <a:off x="2900158" y="430463"/>
              <a:ext cx="1034794" cy="819145"/>
            </a:xfrm>
            <a:prstGeom prst="roundRect">
              <a:avLst>
                <a:gd name="adj" fmla="val 10000"/>
              </a:avLst>
            </a:prstGeom>
            <a:gr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zo Sans" panose="02000000000000000000" pitchFamily="50" charset="0"/>
              </a:endParaRPr>
            </a:p>
          </p:txBody>
        </p:sp>
        <p:sp>
          <p:nvSpPr>
            <p:cNvPr id="120" name="Google Shape;120;p17"/>
            <p:cNvSpPr txBox="1"/>
            <p:nvPr/>
          </p:nvSpPr>
          <p:spPr>
            <a:xfrm>
              <a:off x="2924150" y="454455"/>
              <a:ext cx="986810" cy="771161"/>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chemeClr val="lt1"/>
                </a:buClr>
                <a:buSzPts val="1200"/>
                <a:buFont typeface="Calibri"/>
                <a:buNone/>
              </a:pPr>
              <a:r>
                <a:rPr lang="en-US" sz="1200" b="0" i="0" u="none" strike="noStrike" cap="none" dirty="0">
                  <a:solidFill>
                    <a:schemeClr val="lt1"/>
                  </a:solidFill>
                  <a:latin typeface="Azo Sans" panose="02000000000000000000" pitchFamily="50" charset="0"/>
                  <a:ea typeface="Calibri"/>
                  <a:cs typeface="Calibri"/>
                  <a:sym typeface="Calibri"/>
                </a:rPr>
                <a:t>Performed data cleaning</a:t>
              </a:r>
              <a:endParaRPr dirty="0">
                <a:latin typeface="Azo Sans" panose="02000000000000000000" pitchFamily="50" charset="0"/>
              </a:endParaRPr>
            </a:p>
          </p:txBody>
        </p:sp>
        <p:sp>
          <p:nvSpPr>
            <p:cNvPr id="121" name="Google Shape;121;p17"/>
            <p:cNvSpPr/>
            <p:nvPr/>
          </p:nvSpPr>
          <p:spPr>
            <a:xfrm>
              <a:off x="4038433" y="711721"/>
              <a:ext cx="219376" cy="256629"/>
            </a:xfrm>
            <a:prstGeom prst="rightArrow">
              <a:avLst>
                <a:gd name="adj1" fmla="val 60000"/>
                <a:gd name="adj2" fmla="val 50000"/>
              </a:avLst>
            </a:prstGeom>
            <a:solidFill>
              <a:srgbClr val="569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zo Sans" panose="02000000000000000000" pitchFamily="50" charset="0"/>
              </a:endParaRPr>
            </a:p>
          </p:txBody>
        </p:sp>
        <p:sp>
          <p:nvSpPr>
            <p:cNvPr id="122" name="Google Shape;122;p17"/>
            <p:cNvSpPr txBox="1"/>
            <p:nvPr/>
          </p:nvSpPr>
          <p:spPr>
            <a:xfrm>
              <a:off x="4038433" y="763047"/>
              <a:ext cx="153563" cy="153977"/>
            </a:xfrm>
            <a:prstGeom prst="rect">
              <a:avLst/>
            </a:prstGeom>
            <a:solidFill>
              <a:srgbClr val="569105"/>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000"/>
                <a:buFont typeface="Calibri"/>
                <a:buNone/>
              </a:pPr>
              <a:endParaRPr sz="1000" b="0" i="0" u="none" strike="noStrike" cap="none">
                <a:solidFill>
                  <a:schemeClr val="lt1"/>
                </a:solidFill>
                <a:latin typeface="Azo Sans" panose="02000000000000000000" pitchFamily="50" charset="0"/>
                <a:ea typeface="Calibri"/>
                <a:cs typeface="Calibri"/>
                <a:sym typeface="Calibri"/>
              </a:endParaRPr>
            </a:p>
          </p:txBody>
        </p:sp>
        <p:sp>
          <p:nvSpPr>
            <p:cNvPr id="123" name="Google Shape;123;p17"/>
            <p:cNvSpPr/>
            <p:nvPr/>
          </p:nvSpPr>
          <p:spPr>
            <a:xfrm>
              <a:off x="4348871" y="430463"/>
              <a:ext cx="1034794" cy="819145"/>
            </a:xfrm>
            <a:prstGeom prst="roundRect">
              <a:avLst>
                <a:gd name="adj" fmla="val 10000"/>
              </a:avLst>
            </a:prstGeom>
            <a:gr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zo Sans" panose="02000000000000000000" pitchFamily="50" charset="0"/>
              </a:endParaRPr>
            </a:p>
          </p:txBody>
        </p:sp>
        <p:sp>
          <p:nvSpPr>
            <p:cNvPr id="124" name="Google Shape;124;p17"/>
            <p:cNvSpPr txBox="1"/>
            <p:nvPr/>
          </p:nvSpPr>
          <p:spPr>
            <a:xfrm>
              <a:off x="4372863" y="454455"/>
              <a:ext cx="986810" cy="771161"/>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chemeClr val="lt1"/>
                </a:buClr>
                <a:buSzPts val="1200"/>
                <a:buFont typeface="Calibri"/>
                <a:buNone/>
              </a:pPr>
              <a:r>
                <a:rPr lang="en-US" sz="1200" b="0" i="0" u="none" strike="noStrike" cap="none" dirty="0">
                  <a:solidFill>
                    <a:schemeClr val="lt1"/>
                  </a:solidFill>
                  <a:latin typeface="Azo Sans" panose="02000000000000000000" pitchFamily="50" charset="0"/>
                  <a:ea typeface="Calibri"/>
                  <a:cs typeface="Calibri"/>
                  <a:sym typeface="Calibri"/>
                </a:rPr>
                <a:t>Performed data analysis and calculation</a:t>
              </a:r>
              <a:endParaRPr dirty="0">
                <a:latin typeface="Azo Sans" panose="02000000000000000000" pitchFamily="50" charset="0"/>
              </a:endParaRPr>
            </a:p>
          </p:txBody>
        </p:sp>
        <p:sp>
          <p:nvSpPr>
            <p:cNvPr id="125" name="Google Shape;125;p17"/>
            <p:cNvSpPr/>
            <p:nvPr/>
          </p:nvSpPr>
          <p:spPr>
            <a:xfrm>
              <a:off x="5487145" y="711721"/>
              <a:ext cx="219376" cy="256629"/>
            </a:xfrm>
            <a:prstGeom prst="rightArrow">
              <a:avLst>
                <a:gd name="adj1" fmla="val 60000"/>
                <a:gd name="adj2" fmla="val 50000"/>
              </a:avLst>
            </a:prstGeom>
            <a:solidFill>
              <a:srgbClr val="569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zo Sans" panose="02000000000000000000" pitchFamily="50" charset="0"/>
              </a:endParaRPr>
            </a:p>
          </p:txBody>
        </p:sp>
        <p:sp>
          <p:nvSpPr>
            <p:cNvPr id="126" name="Google Shape;126;p17"/>
            <p:cNvSpPr txBox="1"/>
            <p:nvPr/>
          </p:nvSpPr>
          <p:spPr>
            <a:xfrm>
              <a:off x="5487145" y="763047"/>
              <a:ext cx="153563" cy="153977"/>
            </a:xfrm>
            <a:prstGeom prst="rect">
              <a:avLst/>
            </a:prstGeom>
            <a:solidFill>
              <a:srgbClr val="569105"/>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000"/>
                <a:buFont typeface="Calibri"/>
                <a:buNone/>
              </a:pPr>
              <a:endParaRPr sz="1000" b="0" i="0" u="none" strike="noStrike" cap="none">
                <a:solidFill>
                  <a:schemeClr val="lt1"/>
                </a:solidFill>
                <a:latin typeface="Azo Sans" panose="02000000000000000000" pitchFamily="50" charset="0"/>
                <a:ea typeface="Calibri"/>
                <a:cs typeface="Calibri"/>
                <a:sym typeface="Calibri"/>
              </a:endParaRPr>
            </a:p>
          </p:txBody>
        </p:sp>
        <p:sp>
          <p:nvSpPr>
            <p:cNvPr id="127" name="Google Shape;127;p17"/>
            <p:cNvSpPr/>
            <p:nvPr/>
          </p:nvSpPr>
          <p:spPr>
            <a:xfrm>
              <a:off x="5797584" y="430463"/>
              <a:ext cx="1034794" cy="819145"/>
            </a:xfrm>
            <a:prstGeom prst="roundRect">
              <a:avLst>
                <a:gd name="adj" fmla="val 10000"/>
              </a:avLst>
            </a:prstGeom>
            <a:gr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zo Sans" panose="02000000000000000000" pitchFamily="50" charset="0"/>
              </a:endParaRPr>
            </a:p>
          </p:txBody>
        </p:sp>
        <p:sp>
          <p:nvSpPr>
            <p:cNvPr id="128" name="Google Shape;128;p17"/>
            <p:cNvSpPr txBox="1"/>
            <p:nvPr/>
          </p:nvSpPr>
          <p:spPr>
            <a:xfrm>
              <a:off x="5821576" y="454455"/>
              <a:ext cx="986810" cy="771161"/>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chemeClr val="lt1"/>
                </a:buClr>
                <a:buSzPts val="1200"/>
                <a:buFont typeface="Calibri"/>
                <a:buNone/>
              </a:pPr>
              <a:r>
                <a:rPr lang="en-US" sz="1200" b="0" i="0" u="none" strike="noStrike" cap="none" dirty="0">
                  <a:solidFill>
                    <a:schemeClr val="lt1"/>
                  </a:solidFill>
                  <a:latin typeface="Azo Sans" panose="02000000000000000000" pitchFamily="50" charset="0"/>
                  <a:ea typeface="Calibri"/>
                  <a:cs typeface="Calibri"/>
                  <a:sym typeface="Calibri"/>
                </a:rPr>
                <a:t>Evaluated hypothesis</a:t>
              </a:r>
              <a:endParaRPr dirty="0">
                <a:latin typeface="Azo Sans" panose="02000000000000000000" pitchFamily="50" charset="0"/>
              </a:endParaRPr>
            </a:p>
          </p:txBody>
        </p:sp>
        <p:sp>
          <p:nvSpPr>
            <p:cNvPr id="129" name="Google Shape;129;p17"/>
            <p:cNvSpPr/>
            <p:nvPr/>
          </p:nvSpPr>
          <p:spPr>
            <a:xfrm>
              <a:off x="6935858" y="711721"/>
              <a:ext cx="219376" cy="256629"/>
            </a:xfrm>
            <a:prstGeom prst="rightArrow">
              <a:avLst>
                <a:gd name="adj1" fmla="val 60000"/>
                <a:gd name="adj2" fmla="val 50000"/>
              </a:avLst>
            </a:prstGeom>
            <a:solidFill>
              <a:srgbClr val="569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zo Sans" panose="02000000000000000000" pitchFamily="50" charset="0"/>
              </a:endParaRPr>
            </a:p>
          </p:txBody>
        </p:sp>
        <p:sp>
          <p:nvSpPr>
            <p:cNvPr id="130" name="Google Shape;130;p17"/>
            <p:cNvSpPr txBox="1"/>
            <p:nvPr/>
          </p:nvSpPr>
          <p:spPr>
            <a:xfrm>
              <a:off x="6935858" y="763047"/>
              <a:ext cx="153563" cy="153977"/>
            </a:xfrm>
            <a:prstGeom prst="rect">
              <a:avLst/>
            </a:prstGeom>
            <a:solidFill>
              <a:srgbClr val="569105"/>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000"/>
                <a:buFont typeface="Calibri"/>
                <a:buNone/>
              </a:pPr>
              <a:endParaRPr sz="1000" b="0" i="0" u="none" strike="noStrike" cap="none">
                <a:solidFill>
                  <a:schemeClr val="lt1"/>
                </a:solidFill>
                <a:latin typeface="Azo Sans" panose="02000000000000000000" pitchFamily="50" charset="0"/>
                <a:ea typeface="Calibri"/>
                <a:cs typeface="Calibri"/>
                <a:sym typeface="Calibri"/>
              </a:endParaRPr>
            </a:p>
          </p:txBody>
        </p:sp>
        <p:sp>
          <p:nvSpPr>
            <p:cNvPr id="131" name="Google Shape;131;p17"/>
            <p:cNvSpPr/>
            <p:nvPr/>
          </p:nvSpPr>
          <p:spPr>
            <a:xfrm>
              <a:off x="7246297" y="430463"/>
              <a:ext cx="1034794" cy="819145"/>
            </a:xfrm>
            <a:prstGeom prst="roundRect">
              <a:avLst>
                <a:gd name="adj" fmla="val 10000"/>
              </a:avLst>
            </a:prstGeom>
            <a:gr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zo Sans" panose="02000000000000000000" pitchFamily="50" charset="0"/>
              </a:endParaRPr>
            </a:p>
          </p:txBody>
        </p:sp>
        <p:sp>
          <p:nvSpPr>
            <p:cNvPr id="132" name="Google Shape;132;p17"/>
            <p:cNvSpPr txBox="1"/>
            <p:nvPr/>
          </p:nvSpPr>
          <p:spPr>
            <a:xfrm>
              <a:off x="7270289" y="454455"/>
              <a:ext cx="986700" cy="771300"/>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chemeClr val="lt1"/>
                </a:buClr>
                <a:buSzPts val="1200"/>
                <a:buFont typeface="Calibri"/>
                <a:buNone/>
              </a:pPr>
              <a:r>
                <a:rPr lang="en-US" sz="1200" b="0" i="0" u="none" strike="noStrike" cap="none" dirty="0">
                  <a:solidFill>
                    <a:schemeClr val="lt1"/>
                  </a:solidFill>
                  <a:latin typeface="Azo Sans" panose="02000000000000000000" pitchFamily="50" charset="0"/>
                  <a:ea typeface="Calibri"/>
                  <a:cs typeface="Calibri"/>
                  <a:sym typeface="Calibri"/>
                </a:rPr>
                <a:t>Obtained information from calculation</a:t>
              </a:r>
              <a:endParaRPr dirty="0">
                <a:latin typeface="Azo Sans" panose="02000000000000000000" pitchFamily="50" charset="0"/>
              </a:endParaRPr>
            </a:p>
          </p:txBody>
        </p:sp>
      </p:grpSp>
      <p:sp>
        <p:nvSpPr>
          <p:cNvPr id="133" name="Google Shape;133;p17"/>
          <p:cNvSpPr txBox="1"/>
          <p:nvPr/>
        </p:nvSpPr>
        <p:spPr>
          <a:xfrm>
            <a:off x="415799" y="1016381"/>
            <a:ext cx="10275900" cy="504442"/>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B0F0"/>
              </a:buClr>
              <a:buSzPts val="2000"/>
              <a:buFont typeface="Arial"/>
              <a:buNone/>
            </a:pPr>
            <a:r>
              <a:rPr lang="en-US" sz="1600" b="0" i="0" u="none" strike="noStrike" cap="none" dirty="0">
                <a:solidFill>
                  <a:schemeClr val="tx1">
                    <a:lumMod val="65000"/>
                    <a:lumOff val="35000"/>
                  </a:schemeClr>
                </a:solidFill>
                <a:latin typeface="Azo Sans" panose="02000000000000000000" pitchFamily="50" charset="0"/>
                <a:sym typeface="Arial"/>
              </a:rPr>
              <a:t>Below is the high level approach that we took to analyze the data</a:t>
            </a:r>
            <a:endParaRPr sz="1100" dirty="0">
              <a:solidFill>
                <a:schemeClr val="tx1">
                  <a:lumMod val="65000"/>
                  <a:lumOff val="35000"/>
                </a:schemeClr>
              </a:solidFill>
              <a:latin typeface="Azo Sans" panose="02000000000000000000" pitchFamily="50" charset="0"/>
            </a:endParaRPr>
          </a:p>
        </p:txBody>
      </p:sp>
      <p:sp>
        <p:nvSpPr>
          <p:cNvPr id="134" name="Google Shape;134;p17"/>
          <p:cNvSpPr txBox="1"/>
          <p:nvPr/>
        </p:nvSpPr>
        <p:spPr>
          <a:xfrm>
            <a:off x="514350" y="2888328"/>
            <a:ext cx="4914300" cy="2696128"/>
          </a:xfrm>
          <a:prstGeom prst="rect">
            <a:avLst/>
          </a:prstGeom>
          <a:noFill/>
          <a:ln>
            <a:noFill/>
          </a:ln>
        </p:spPr>
        <p:txBody>
          <a:bodyPr spcFirstLastPara="1" wrap="square" lIns="91425" tIns="45700" rIns="91425" bIns="45700" anchor="t" anchorCtr="0">
            <a:noAutofit/>
          </a:bodyPr>
          <a:lstStyle/>
          <a:p>
            <a:pPr marR="0" lvl="0" algn="l" rtl="0">
              <a:lnSpc>
                <a:spcPct val="150000"/>
              </a:lnSpc>
              <a:spcBef>
                <a:spcPts val="0"/>
              </a:spcBef>
              <a:spcAft>
                <a:spcPts val="0"/>
              </a:spcAft>
              <a:buClr>
                <a:srgbClr val="99BD59"/>
              </a:buClr>
            </a:pPr>
            <a:r>
              <a:rPr lang="en-US" sz="1600" b="1" dirty="0">
                <a:solidFill>
                  <a:srgbClr val="81A84D"/>
                </a:solidFill>
                <a:latin typeface="Azo Sans" panose="02000000000000000000" pitchFamily="50" charset="0"/>
              </a:rPr>
              <a:t>List Of</a:t>
            </a:r>
            <a:r>
              <a:rPr lang="en-US" sz="1600" b="1" i="0" u="none" strike="noStrike" cap="none" dirty="0">
                <a:solidFill>
                  <a:srgbClr val="81A84D"/>
                </a:solidFill>
                <a:latin typeface="Azo Sans" panose="02000000000000000000" pitchFamily="50" charset="0"/>
                <a:sym typeface="Arial"/>
              </a:rPr>
              <a:t> </a:t>
            </a:r>
            <a:r>
              <a:rPr lang="en-US" sz="1600" b="1" dirty="0">
                <a:solidFill>
                  <a:srgbClr val="81A84D"/>
                </a:solidFill>
                <a:latin typeface="Azo Sans" panose="02000000000000000000" pitchFamily="50" charset="0"/>
              </a:rPr>
              <a:t>H</a:t>
            </a:r>
            <a:r>
              <a:rPr lang="en-US" sz="1600" b="1" i="0" u="none" strike="noStrike" cap="none" dirty="0">
                <a:solidFill>
                  <a:srgbClr val="81A84D"/>
                </a:solidFill>
                <a:latin typeface="Azo Sans" panose="02000000000000000000" pitchFamily="50" charset="0"/>
                <a:sym typeface="Arial"/>
              </a:rPr>
              <a:t>ypothesis:</a:t>
            </a:r>
            <a:endParaRPr lang="en-US" sz="1600" dirty="0">
              <a:solidFill>
                <a:srgbClr val="81A84D"/>
              </a:solidFill>
              <a:latin typeface="Azo Sans" panose="02000000000000000000" pitchFamily="50" charset="0"/>
            </a:endParaRPr>
          </a:p>
          <a:p>
            <a:pPr marL="285750" lvl="0" indent="-285750" algn="just">
              <a:spcBef>
                <a:spcPts val="1000"/>
              </a:spcBef>
              <a:buClr>
                <a:srgbClr val="81A84D"/>
              </a:buClr>
              <a:buSzPts val="1100"/>
              <a:buFont typeface="Wingdings" panose="05000000000000000000" pitchFamily="2" charset="2"/>
              <a:buChar char="§"/>
            </a:pPr>
            <a:r>
              <a:rPr lang="en-US" b="1" dirty="0">
                <a:solidFill>
                  <a:srgbClr val="99BD59"/>
                </a:solidFill>
                <a:latin typeface="Azo Sans" panose="02000000000000000000" pitchFamily="50" charset="0"/>
              </a:rPr>
              <a:t>Hypothesis 1:</a:t>
            </a:r>
            <a:r>
              <a:rPr lang="en-US" dirty="0">
                <a:solidFill>
                  <a:srgbClr val="99BD59"/>
                </a:solidFill>
                <a:latin typeface="Azo Sans" panose="02000000000000000000" pitchFamily="50" charset="0"/>
              </a:rPr>
              <a:t> </a:t>
            </a:r>
            <a:r>
              <a:rPr lang="en-US" dirty="0">
                <a:solidFill>
                  <a:schemeClr val="tx1">
                    <a:lumMod val="65000"/>
                    <a:lumOff val="35000"/>
                  </a:schemeClr>
                </a:solidFill>
                <a:latin typeface="Azo Sans" panose="02000000000000000000" pitchFamily="50" charset="0"/>
              </a:rPr>
              <a:t>Wind turbine needs to be shut down for safety reasons if wind exceeds 25m/s</a:t>
            </a:r>
            <a:endParaRPr lang="en-US" b="1" dirty="0">
              <a:solidFill>
                <a:schemeClr val="tx1">
                  <a:lumMod val="65000"/>
                  <a:lumOff val="35000"/>
                </a:schemeClr>
              </a:solidFill>
              <a:latin typeface="Azo Sans" panose="02000000000000000000" pitchFamily="50" charset="0"/>
            </a:endParaRPr>
          </a:p>
          <a:p>
            <a:pPr marL="285750" lvl="0" indent="-285750" algn="just">
              <a:spcBef>
                <a:spcPts val="1000"/>
              </a:spcBef>
              <a:buClr>
                <a:srgbClr val="81A84D"/>
              </a:buClr>
              <a:buSzPts val="1100"/>
              <a:buFont typeface="Wingdings" panose="05000000000000000000" pitchFamily="2" charset="2"/>
              <a:buChar char="§"/>
            </a:pPr>
            <a:r>
              <a:rPr lang="en-US" b="1" dirty="0">
                <a:solidFill>
                  <a:srgbClr val="99BD59"/>
                </a:solidFill>
                <a:latin typeface="Azo Sans" panose="02000000000000000000" pitchFamily="50" charset="0"/>
              </a:rPr>
              <a:t>Hypothesis 2: </a:t>
            </a:r>
            <a:r>
              <a:rPr lang="en-US" dirty="0">
                <a:solidFill>
                  <a:schemeClr val="tx1">
                    <a:lumMod val="65000"/>
                    <a:lumOff val="35000"/>
                  </a:schemeClr>
                </a:solidFill>
                <a:latin typeface="Azo Sans" panose="02000000000000000000" pitchFamily="50" charset="0"/>
              </a:rPr>
              <a:t>Setpoint =0 means there is a grid wide blackout or turbine is shutdown by owner</a:t>
            </a:r>
          </a:p>
          <a:p>
            <a:pPr marL="285750" lvl="0" indent="-285750" algn="just">
              <a:spcBef>
                <a:spcPts val="1000"/>
              </a:spcBef>
              <a:buClr>
                <a:srgbClr val="81A84D"/>
              </a:buClr>
              <a:buSzPts val="1100"/>
              <a:buFont typeface="Wingdings" panose="05000000000000000000" pitchFamily="2" charset="2"/>
              <a:buChar char="§"/>
            </a:pPr>
            <a:r>
              <a:rPr lang="en-US" b="1" dirty="0">
                <a:solidFill>
                  <a:srgbClr val="99BD59"/>
                </a:solidFill>
                <a:latin typeface="Azo Sans" panose="02000000000000000000" pitchFamily="50" charset="0"/>
              </a:rPr>
              <a:t>Hypothesis 3: </a:t>
            </a:r>
            <a:r>
              <a:rPr lang="en-US" dirty="0">
                <a:solidFill>
                  <a:schemeClr val="tx1">
                    <a:lumMod val="65000"/>
                    <a:lumOff val="35000"/>
                  </a:schemeClr>
                </a:solidFill>
                <a:latin typeface="Azo Sans" panose="02000000000000000000" pitchFamily="50" charset="0"/>
              </a:rPr>
              <a:t>Minimum wind speed to achieve maximum power output. </a:t>
            </a:r>
            <a:r>
              <a:rPr lang="en-US" dirty="0">
                <a:solidFill>
                  <a:schemeClr val="tx1">
                    <a:lumMod val="65000"/>
                    <a:lumOff val="35000"/>
                  </a:schemeClr>
                </a:solidFill>
                <a:highlight>
                  <a:schemeClr val="lt1"/>
                </a:highlight>
                <a:latin typeface="Azo Sans" panose="02000000000000000000" pitchFamily="50" charset="0"/>
              </a:rPr>
              <a:t>Max power can be reached when wind speed &gt; 11m/s. (</a:t>
            </a:r>
            <a:r>
              <a:rPr lang="en-US" dirty="0" err="1">
                <a:solidFill>
                  <a:schemeClr val="tx1">
                    <a:lumMod val="65000"/>
                    <a:lumOff val="35000"/>
                  </a:schemeClr>
                </a:solidFill>
                <a:highlight>
                  <a:schemeClr val="lt1"/>
                </a:highlight>
                <a:latin typeface="Azo Sans" panose="02000000000000000000" pitchFamily="50" charset="0"/>
              </a:rPr>
              <a:t>approx</a:t>
            </a:r>
            <a:r>
              <a:rPr lang="en-US" dirty="0">
                <a:solidFill>
                  <a:schemeClr val="tx1">
                    <a:lumMod val="65000"/>
                    <a:lumOff val="35000"/>
                  </a:schemeClr>
                </a:solidFill>
                <a:highlight>
                  <a:schemeClr val="lt1"/>
                </a:highlight>
                <a:latin typeface="Azo Sans" panose="02000000000000000000" pitchFamily="50" charset="0"/>
              </a:rPr>
              <a:t>)</a:t>
            </a:r>
          </a:p>
          <a:p>
            <a:pPr marL="285750" indent="-285750" algn="just">
              <a:spcBef>
                <a:spcPts val="1000"/>
              </a:spcBef>
              <a:buClr>
                <a:srgbClr val="81A84D"/>
              </a:buClr>
              <a:buSzPts val="1100"/>
              <a:buFont typeface="Wingdings" panose="05000000000000000000" pitchFamily="2" charset="2"/>
              <a:buChar char="§"/>
            </a:pPr>
            <a:r>
              <a:rPr lang="en-US" b="1" dirty="0">
                <a:solidFill>
                  <a:srgbClr val="99BD59"/>
                </a:solidFill>
                <a:highlight>
                  <a:schemeClr val="lt1"/>
                </a:highlight>
                <a:latin typeface="Azo Sans" panose="02000000000000000000" pitchFamily="50" charset="0"/>
              </a:rPr>
              <a:t>Hypothesis 4: </a:t>
            </a:r>
            <a:r>
              <a:rPr lang="en-US" dirty="0">
                <a:solidFill>
                  <a:schemeClr val="tx1">
                    <a:lumMod val="65000"/>
                    <a:lumOff val="35000"/>
                  </a:schemeClr>
                </a:solidFill>
                <a:highlight>
                  <a:schemeClr val="lt1"/>
                </a:highlight>
                <a:latin typeface="Azo Sans" panose="02000000000000000000" pitchFamily="50" charset="0"/>
              </a:rPr>
              <a:t>Demand is higher in winter and lower in summer</a:t>
            </a:r>
          </a:p>
          <a:p>
            <a:pPr marL="285750" indent="-285750" algn="just">
              <a:spcBef>
                <a:spcPts val="1000"/>
              </a:spcBef>
              <a:buClr>
                <a:srgbClr val="81A84D"/>
              </a:buClr>
              <a:buSzPts val="1100"/>
              <a:buFont typeface="Wingdings" panose="05000000000000000000" pitchFamily="2" charset="2"/>
              <a:buChar char="§"/>
            </a:pPr>
            <a:r>
              <a:rPr lang="en-US" b="1" dirty="0">
                <a:solidFill>
                  <a:srgbClr val="99BD59"/>
                </a:solidFill>
                <a:highlight>
                  <a:schemeClr val="lt1"/>
                </a:highlight>
                <a:latin typeface="Azo Sans" panose="02000000000000000000" pitchFamily="50" charset="0"/>
              </a:rPr>
              <a:t>Hypothesis 5: </a:t>
            </a:r>
            <a:r>
              <a:rPr lang="en-US" dirty="0">
                <a:solidFill>
                  <a:schemeClr val="tx1">
                    <a:lumMod val="65000"/>
                    <a:lumOff val="35000"/>
                  </a:schemeClr>
                </a:solidFill>
                <a:highlight>
                  <a:schemeClr val="lt1"/>
                </a:highlight>
                <a:latin typeface="Azo Sans" panose="02000000000000000000" pitchFamily="50" charset="0"/>
              </a:rPr>
              <a:t>More curtailment in summer than winter</a:t>
            </a:r>
          </a:p>
        </p:txBody>
      </p:sp>
      <p:sp>
        <p:nvSpPr>
          <p:cNvPr id="135" name="Google Shape;135;p17"/>
          <p:cNvSpPr txBox="1"/>
          <p:nvPr/>
        </p:nvSpPr>
        <p:spPr>
          <a:xfrm>
            <a:off x="5870728" y="3289694"/>
            <a:ext cx="5208000" cy="2389693"/>
          </a:xfrm>
          <a:prstGeom prst="rect">
            <a:avLst/>
          </a:prstGeom>
          <a:noFill/>
          <a:ln>
            <a:noFill/>
          </a:ln>
        </p:spPr>
        <p:txBody>
          <a:bodyPr spcFirstLastPara="1" wrap="square" lIns="91425" tIns="45700" rIns="91425" bIns="45700" anchor="t" anchorCtr="0">
            <a:noAutofit/>
          </a:bodyPr>
          <a:lstStyle/>
          <a:p>
            <a:pPr marL="285750" indent="-285750" algn="just">
              <a:spcBef>
                <a:spcPts val="1000"/>
              </a:spcBef>
              <a:buClr>
                <a:srgbClr val="81A84D"/>
              </a:buClr>
              <a:buSzPts val="1100"/>
              <a:buFont typeface="Wingdings" panose="05000000000000000000" pitchFamily="2" charset="2"/>
              <a:buChar char="§"/>
            </a:pPr>
            <a:r>
              <a:rPr lang="en-US" b="1" dirty="0">
                <a:solidFill>
                  <a:srgbClr val="99BD59"/>
                </a:solidFill>
                <a:latin typeface="Azo Sans" panose="02000000000000000000" pitchFamily="50" charset="0"/>
              </a:rPr>
              <a:t>Hypothesis 6: </a:t>
            </a:r>
            <a:r>
              <a:rPr lang="en-US" dirty="0">
                <a:solidFill>
                  <a:schemeClr val="tx1">
                    <a:lumMod val="65000"/>
                    <a:lumOff val="35000"/>
                  </a:schemeClr>
                </a:solidFill>
                <a:latin typeface="Azo Sans" panose="02000000000000000000" pitchFamily="50" charset="0"/>
              </a:rPr>
              <a:t>Analysis of Length of power curtailment in minutes. Most of the curtailments lasted less than 20 minutes. 96% of curtailment lasted less than 20 minutes.</a:t>
            </a:r>
          </a:p>
          <a:p>
            <a:pPr marL="285750" indent="-285750" algn="just">
              <a:spcBef>
                <a:spcPts val="1000"/>
              </a:spcBef>
              <a:buClr>
                <a:srgbClr val="81A84D"/>
              </a:buClr>
              <a:buSzPts val="1100"/>
              <a:buFont typeface="Wingdings" panose="05000000000000000000" pitchFamily="2" charset="2"/>
              <a:buChar char="§"/>
            </a:pPr>
            <a:r>
              <a:rPr lang="en-US" b="1" dirty="0">
                <a:solidFill>
                  <a:srgbClr val="99BD59"/>
                </a:solidFill>
                <a:latin typeface="Azo Sans" panose="02000000000000000000" pitchFamily="50" charset="0"/>
              </a:rPr>
              <a:t>Hypothesis 7: </a:t>
            </a:r>
            <a:r>
              <a:rPr lang="en-US" dirty="0">
                <a:solidFill>
                  <a:schemeClr val="tx1">
                    <a:lumMod val="65000"/>
                    <a:lumOff val="35000"/>
                  </a:schemeClr>
                </a:solidFill>
                <a:latin typeface="Azo Sans" panose="02000000000000000000" pitchFamily="50" charset="0"/>
              </a:rPr>
              <a:t>Temperature is negatively correlated to Power supply</a:t>
            </a:r>
          </a:p>
          <a:p>
            <a:pPr marL="285750" indent="-285750" algn="just">
              <a:spcBef>
                <a:spcPts val="1000"/>
              </a:spcBef>
              <a:buClr>
                <a:srgbClr val="81A84D"/>
              </a:buClr>
              <a:buSzPts val="1100"/>
              <a:buFont typeface="Wingdings" panose="05000000000000000000" pitchFamily="2" charset="2"/>
              <a:buChar char="§"/>
            </a:pPr>
            <a:r>
              <a:rPr lang="en-US" b="1" dirty="0">
                <a:solidFill>
                  <a:srgbClr val="99BD59"/>
                </a:solidFill>
                <a:latin typeface="Azo Sans" panose="02000000000000000000" pitchFamily="50" charset="0"/>
              </a:rPr>
              <a:t>Hypothesis 8: </a:t>
            </a:r>
            <a:r>
              <a:rPr lang="en-US" dirty="0">
                <a:solidFill>
                  <a:schemeClr val="tx1">
                    <a:lumMod val="65000"/>
                    <a:lumOff val="35000"/>
                  </a:schemeClr>
                </a:solidFill>
                <a:latin typeface="Azo Sans" panose="02000000000000000000" pitchFamily="50" charset="0"/>
              </a:rPr>
              <a:t>Demand is higher on weekend/weekdays</a:t>
            </a:r>
          </a:p>
          <a:p>
            <a:pPr marL="285750" indent="-285750" algn="just">
              <a:spcBef>
                <a:spcPts val="1000"/>
              </a:spcBef>
              <a:buClr>
                <a:srgbClr val="81A84D"/>
              </a:buClr>
              <a:buSzPts val="1100"/>
              <a:buFont typeface="Wingdings" panose="05000000000000000000" pitchFamily="2" charset="2"/>
              <a:buChar char="§"/>
            </a:pPr>
            <a:r>
              <a:rPr lang="en-US" b="1" dirty="0">
                <a:solidFill>
                  <a:srgbClr val="99BD59"/>
                </a:solidFill>
                <a:latin typeface="Azo Sans" panose="02000000000000000000" pitchFamily="50" charset="0"/>
              </a:rPr>
              <a:t>Hypothesis 9: </a:t>
            </a:r>
            <a:r>
              <a:rPr lang="en-US" dirty="0">
                <a:solidFill>
                  <a:schemeClr val="tx1">
                    <a:lumMod val="65000"/>
                    <a:lumOff val="35000"/>
                  </a:schemeClr>
                </a:solidFill>
                <a:latin typeface="Azo Sans" panose="02000000000000000000" pitchFamily="50" charset="0"/>
              </a:rPr>
              <a:t>More power is supplied in winter season</a:t>
            </a:r>
          </a:p>
        </p:txBody>
      </p:sp>
      <p:sp>
        <p:nvSpPr>
          <p:cNvPr id="29" name="Rectangle 28">
            <a:extLst>
              <a:ext uri="{FF2B5EF4-FFF2-40B4-BE49-F238E27FC236}">
                <a16:creationId xmlns:a16="http://schemas.microsoft.com/office/drawing/2014/main" id="{00FD1589-5151-466C-8DCA-4A6FB6317487}"/>
              </a:ext>
            </a:extLst>
          </p:cNvPr>
          <p:cNvSpPr/>
          <p:nvPr/>
        </p:nvSpPr>
        <p:spPr>
          <a:xfrm>
            <a:off x="0" y="0"/>
            <a:ext cx="12192000" cy="933450"/>
          </a:xfrm>
          <a:prstGeom prst="rect">
            <a:avLst/>
          </a:prstGeom>
          <a:solidFill>
            <a:srgbClr val="92B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Google Shape;91;p14">
            <a:extLst>
              <a:ext uri="{FF2B5EF4-FFF2-40B4-BE49-F238E27FC236}">
                <a16:creationId xmlns:a16="http://schemas.microsoft.com/office/drawing/2014/main" id="{D450DEE7-2DCC-49CC-AE34-F755CC27F8C7}"/>
              </a:ext>
            </a:extLst>
          </p:cNvPr>
          <p:cNvSpPr txBox="1">
            <a:spLocks/>
          </p:cNvSpPr>
          <p:nvPr/>
        </p:nvSpPr>
        <p:spPr>
          <a:xfrm>
            <a:off x="514350" y="219474"/>
            <a:ext cx="10515600" cy="53260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sz="3200" b="1" dirty="0">
                <a:solidFill>
                  <a:schemeClr val="bg1"/>
                </a:solidFill>
                <a:latin typeface="Azo Sans" panose="02000000000000000000" pitchFamily="50" charset="0"/>
              </a:rPr>
              <a:t>Summary of Analysis Approach and Hypothesis</a:t>
            </a:r>
          </a:p>
        </p:txBody>
      </p:sp>
      <p:sp>
        <p:nvSpPr>
          <p:cNvPr id="31" name="Slide Number Placeholder 2">
            <a:extLst>
              <a:ext uri="{FF2B5EF4-FFF2-40B4-BE49-F238E27FC236}">
                <a16:creationId xmlns:a16="http://schemas.microsoft.com/office/drawing/2014/main" id="{183210EF-5DBE-47EA-9F5C-4479F6C0C373}"/>
              </a:ext>
            </a:extLst>
          </p:cNvPr>
          <p:cNvSpPr txBox="1">
            <a:spLocks/>
          </p:cNvSpPr>
          <p:nvPr/>
        </p:nvSpPr>
        <p:spPr>
          <a:xfrm>
            <a:off x="9082260" y="642940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3188A9-D42A-488E-AC63-45C7C231CDED}" type="slidenum">
              <a:rPr lang="en-US" sz="1600" smtClean="0">
                <a:solidFill>
                  <a:schemeClr val="tx1">
                    <a:lumMod val="75000"/>
                    <a:lumOff val="25000"/>
                  </a:schemeClr>
                </a:solidFill>
                <a:latin typeface="Metropolis" panose="00000500000000000000" pitchFamily="50" charset="0"/>
              </a:rPr>
              <a:pPr/>
              <a:t>6</a:t>
            </a:fld>
            <a:endParaRPr lang="en-US" sz="1600" dirty="0">
              <a:solidFill>
                <a:schemeClr val="tx1">
                  <a:lumMod val="75000"/>
                  <a:lumOff val="25000"/>
                </a:schemeClr>
              </a:solidFill>
              <a:latin typeface="Metropolis" panose="00000500000000000000" pitchFamily="50" charset="0"/>
            </a:endParaRPr>
          </a:p>
        </p:txBody>
      </p:sp>
      <p:cxnSp>
        <p:nvCxnSpPr>
          <p:cNvPr id="32" name="Straight Connector 31">
            <a:extLst>
              <a:ext uri="{FF2B5EF4-FFF2-40B4-BE49-F238E27FC236}">
                <a16:creationId xmlns:a16="http://schemas.microsoft.com/office/drawing/2014/main" id="{50F83485-E52F-4D6C-9695-98FBDABA49C9}"/>
              </a:ext>
            </a:extLst>
          </p:cNvPr>
          <p:cNvCxnSpPr>
            <a:cxnSpLocks/>
          </p:cNvCxnSpPr>
          <p:nvPr/>
        </p:nvCxnSpPr>
        <p:spPr>
          <a:xfrm>
            <a:off x="0" y="6353204"/>
            <a:ext cx="12192000" cy="0"/>
          </a:xfrm>
          <a:prstGeom prst="line">
            <a:avLst/>
          </a:prstGeom>
          <a:ln>
            <a:solidFill>
              <a:srgbClr val="56910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7890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3" name="Picture 2">
            <a:extLst>
              <a:ext uri="{FF2B5EF4-FFF2-40B4-BE49-F238E27FC236}">
                <a16:creationId xmlns:a16="http://schemas.microsoft.com/office/drawing/2014/main" id="{3E460D46-BDAE-445F-B6B3-C3D25464AF4A}"/>
              </a:ext>
            </a:extLst>
          </p:cNvPr>
          <p:cNvPicPr>
            <a:picLocks noChangeAspect="1"/>
          </p:cNvPicPr>
          <p:nvPr/>
        </p:nvPicPr>
        <p:blipFill rotWithShape="1">
          <a:blip r:embed="rId3"/>
          <a:srcRect b="23991"/>
          <a:stretch/>
        </p:blipFill>
        <p:spPr>
          <a:xfrm>
            <a:off x="2902347" y="3365559"/>
            <a:ext cx="6387305" cy="2987645"/>
          </a:xfrm>
          <a:prstGeom prst="rect">
            <a:avLst/>
          </a:prstGeom>
        </p:spPr>
      </p:pic>
      <p:sp>
        <p:nvSpPr>
          <p:cNvPr id="141" name="Google Shape;141;p18"/>
          <p:cNvSpPr txBox="1">
            <a:spLocks noGrp="1"/>
          </p:cNvSpPr>
          <p:nvPr>
            <p:ph type="body" idx="4294967295"/>
          </p:nvPr>
        </p:nvSpPr>
        <p:spPr>
          <a:xfrm>
            <a:off x="498345" y="1010449"/>
            <a:ext cx="11195310" cy="4752571"/>
          </a:xfrm>
          <a:prstGeom prst="rect">
            <a:avLst/>
          </a:prstGeom>
          <a:noFill/>
          <a:ln>
            <a:noFill/>
          </a:ln>
        </p:spPr>
        <p:txBody>
          <a:bodyPr spcFirstLastPara="1" wrap="square" lIns="91425" tIns="45700" rIns="91425" bIns="45700" anchor="t" anchorCtr="0">
            <a:noAutofit/>
          </a:bodyPr>
          <a:lstStyle/>
          <a:p>
            <a:pPr marL="279400" lvl="0" indent="-285750" algn="just" rtl="0">
              <a:lnSpc>
                <a:spcPct val="150000"/>
              </a:lnSpc>
              <a:spcBef>
                <a:spcPts val="1000"/>
              </a:spcBef>
              <a:spcAft>
                <a:spcPts val="0"/>
              </a:spcAft>
              <a:buClr>
                <a:srgbClr val="99BD59"/>
              </a:buClr>
              <a:buSzPct val="100000"/>
              <a:buFont typeface="Wingdings" panose="05000000000000000000" pitchFamily="2" charset="2"/>
              <a:buChar char="§"/>
            </a:pPr>
            <a:r>
              <a:rPr lang="en-US" sz="1600" b="1" dirty="0">
                <a:solidFill>
                  <a:srgbClr val="81A84D"/>
                </a:solidFill>
                <a:latin typeface="Azo Sans" panose="02000000000000000000" pitchFamily="50" charset="0"/>
                <a:sym typeface="Arial"/>
              </a:rPr>
              <a:t>Energy Curtailment</a:t>
            </a:r>
            <a:r>
              <a:rPr lang="en-US" sz="1600" b="1" dirty="0">
                <a:solidFill>
                  <a:schemeClr val="tx1">
                    <a:lumMod val="65000"/>
                    <a:lumOff val="35000"/>
                  </a:schemeClr>
                </a:solidFill>
                <a:latin typeface="Azo Sans" panose="02000000000000000000" pitchFamily="50" charset="0"/>
                <a:sym typeface="Arial"/>
              </a:rPr>
              <a:t>:</a:t>
            </a:r>
            <a:r>
              <a:rPr lang="en-US" sz="1600" dirty="0">
                <a:solidFill>
                  <a:schemeClr val="tx1">
                    <a:lumMod val="65000"/>
                    <a:lumOff val="35000"/>
                  </a:schemeClr>
                </a:solidFill>
                <a:latin typeface="Azo Sans" panose="02000000000000000000" pitchFamily="50" charset="0"/>
                <a:sym typeface="Arial"/>
              </a:rPr>
              <a:t> Whenever turbine produce energy which is more than combined Orkney households requirement and 40 MW interconnector capacity then that extra energy is getting curtailed.</a:t>
            </a:r>
            <a:endParaRPr sz="1600" dirty="0">
              <a:solidFill>
                <a:schemeClr val="tx1">
                  <a:lumMod val="65000"/>
                  <a:lumOff val="35000"/>
                </a:schemeClr>
              </a:solidFill>
              <a:latin typeface="Azo Sans" panose="02000000000000000000" pitchFamily="50" charset="0"/>
              <a:sym typeface="Arial"/>
            </a:endParaRPr>
          </a:p>
          <a:p>
            <a:pPr marL="279400" lvl="0" indent="-285750" algn="just" rtl="0">
              <a:lnSpc>
                <a:spcPct val="150000"/>
              </a:lnSpc>
              <a:spcBef>
                <a:spcPts val="1000"/>
              </a:spcBef>
              <a:spcAft>
                <a:spcPts val="0"/>
              </a:spcAft>
              <a:buClr>
                <a:srgbClr val="99BD59"/>
              </a:buClr>
              <a:buSzPct val="100000"/>
              <a:buFont typeface="Wingdings" panose="05000000000000000000" pitchFamily="2" charset="2"/>
              <a:buChar char="§"/>
            </a:pPr>
            <a:r>
              <a:rPr lang="en-US" sz="1600" b="1" dirty="0">
                <a:solidFill>
                  <a:srgbClr val="81A84D"/>
                </a:solidFill>
                <a:latin typeface="Azo Sans" panose="02000000000000000000" pitchFamily="50" charset="0"/>
                <a:sym typeface="Arial"/>
              </a:rPr>
              <a:t>Loss of Revenue</a:t>
            </a:r>
            <a:r>
              <a:rPr lang="en-US" sz="1600" dirty="0">
                <a:solidFill>
                  <a:srgbClr val="81A84D"/>
                </a:solidFill>
                <a:latin typeface="Azo Sans" panose="02000000000000000000" pitchFamily="50" charset="0"/>
                <a:sym typeface="Arial"/>
              </a:rPr>
              <a:t> </a:t>
            </a:r>
            <a:r>
              <a:rPr lang="en-US" sz="1600" dirty="0">
                <a:solidFill>
                  <a:schemeClr val="tx1">
                    <a:lumMod val="65000"/>
                    <a:lumOff val="35000"/>
                  </a:schemeClr>
                </a:solidFill>
                <a:latin typeface="Azo Sans" panose="02000000000000000000" pitchFamily="50" charset="0"/>
                <a:sym typeface="Arial"/>
              </a:rPr>
              <a:t>for turbine owners due to energy curtailment.</a:t>
            </a:r>
            <a:endParaRPr sz="1600" dirty="0">
              <a:solidFill>
                <a:schemeClr val="tx1">
                  <a:lumMod val="65000"/>
                  <a:lumOff val="35000"/>
                </a:schemeClr>
              </a:solidFill>
              <a:latin typeface="Azo Sans" panose="02000000000000000000" pitchFamily="50" charset="0"/>
              <a:sym typeface="Arial"/>
            </a:endParaRPr>
          </a:p>
          <a:p>
            <a:pPr marL="279400" lvl="0" indent="-285750" algn="just" rtl="0">
              <a:lnSpc>
                <a:spcPct val="150000"/>
              </a:lnSpc>
              <a:spcBef>
                <a:spcPts val="1000"/>
              </a:spcBef>
              <a:spcAft>
                <a:spcPts val="0"/>
              </a:spcAft>
              <a:buClr>
                <a:srgbClr val="99BD59"/>
              </a:buClr>
              <a:buSzPct val="100000"/>
              <a:buFont typeface="Wingdings" panose="05000000000000000000" pitchFamily="2" charset="2"/>
              <a:buChar char="§"/>
            </a:pPr>
            <a:r>
              <a:rPr lang="en-US" sz="1600" b="1" dirty="0">
                <a:solidFill>
                  <a:srgbClr val="81A84D"/>
                </a:solidFill>
                <a:latin typeface="Azo Sans" panose="02000000000000000000" pitchFamily="50" charset="0"/>
                <a:sym typeface="Arial"/>
              </a:rPr>
              <a:t>Use of Curtailed Energy</a:t>
            </a:r>
            <a:r>
              <a:rPr lang="en-US" sz="1600" dirty="0">
                <a:solidFill>
                  <a:srgbClr val="81A84D"/>
                </a:solidFill>
                <a:latin typeface="Azo Sans" panose="02000000000000000000" pitchFamily="50" charset="0"/>
                <a:sym typeface="Arial"/>
              </a:rPr>
              <a:t> </a:t>
            </a:r>
            <a:r>
              <a:rPr lang="en-US" sz="1600" dirty="0">
                <a:solidFill>
                  <a:schemeClr val="tx1">
                    <a:lumMod val="65000"/>
                    <a:lumOff val="35000"/>
                  </a:schemeClr>
                </a:solidFill>
                <a:latin typeface="Azo Sans" panose="02000000000000000000" pitchFamily="50" charset="0"/>
                <a:sym typeface="Arial"/>
              </a:rPr>
              <a:t>by Orkney Households at Discounted Price (Room heating </a:t>
            </a:r>
            <a:r>
              <a:rPr lang="en-US" sz="1600" dirty="0" err="1">
                <a:solidFill>
                  <a:schemeClr val="tx1">
                    <a:lumMod val="65000"/>
                    <a:lumOff val="35000"/>
                  </a:schemeClr>
                </a:solidFill>
                <a:latin typeface="Azo Sans" panose="02000000000000000000" pitchFamily="50" charset="0"/>
                <a:sym typeface="Arial"/>
              </a:rPr>
              <a:t>etc</a:t>
            </a:r>
            <a:r>
              <a:rPr lang="en-US" sz="1600" dirty="0">
                <a:solidFill>
                  <a:schemeClr val="tx1">
                    <a:lumMod val="65000"/>
                    <a:lumOff val="35000"/>
                  </a:schemeClr>
                </a:solidFill>
                <a:latin typeface="Azo Sans" panose="02000000000000000000" pitchFamily="50" charset="0"/>
                <a:sym typeface="Arial"/>
              </a:rPr>
              <a:t>).</a:t>
            </a:r>
            <a:endParaRPr sz="1600" dirty="0">
              <a:solidFill>
                <a:schemeClr val="tx1">
                  <a:lumMod val="65000"/>
                  <a:lumOff val="35000"/>
                </a:schemeClr>
              </a:solidFill>
              <a:latin typeface="Azo Sans" panose="02000000000000000000" pitchFamily="50" charset="0"/>
              <a:sym typeface="Arial"/>
            </a:endParaRPr>
          </a:p>
          <a:p>
            <a:pPr marL="279400" lvl="0" indent="-285750" algn="just" rtl="0">
              <a:lnSpc>
                <a:spcPct val="150000"/>
              </a:lnSpc>
              <a:spcBef>
                <a:spcPts val="1000"/>
              </a:spcBef>
              <a:spcAft>
                <a:spcPts val="0"/>
              </a:spcAft>
              <a:buClr>
                <a:srgbClr val="99BD59"/>
              </a:buClr>
              <a:buSzPct val="100000"/>
              <a:buFont typeface="Wingdings" panose="05000000000000000000" pitchFamily="2" charset="2"/>
              <a:buChar char="§"/>
            </a:pPr>
            <a:r>
              <a:rPr lang="en-US" sz="1600" b="1" dirty="0">
                <a:solidFill>
                  <a:srgbClr val="81A84D"/>
                </a:solidFill>
                <a:latin typeface="Azo Sans" panose="02000000000000000000" pitchFamily="50" charset="0"/>
                <a:sym typeface="Arial"/>
              </a:rPr>
              <a:t>DR Penetration:</a:t>
            </a:r>
            <a:r>
              <a:rPr lang="en-US" sz="1600" dirty="0">
                <a:solidFill>
                  <a:schemeClr val="tx1">
                    <a:lumMod val="65000"/>
                    <a:lumOff val="35000"/>
                  </a:schemeClr>
                </a:solidFill>
                <a:latin typeface="Azo Sans" panose="02000000000000000000" pitchFamily="50" charset="0"/>
                <a:sym typeface="Arial"/>
              </a:rPr>
              <a:t> Level of DR Penetration required to </a:t>
            </a:r>
            <a:r>
              <a:rPr lang="en-US" sz="1600" dirty="0" err="1">
                <a:solidFill>
                  <a:schemeClr val="tx1">
                    <a:lumMod val="65000"/>
                    <a:lumOff val="35000"/>
                  </a:schemeClr>
                </a:solidFill>
                <a:latin typeface="Azo Sans" panose="02000000000000000000" pitchFamily="50" charset="0"/>
                <a:sym typeface="Arial"/>
              </a:rPr>
              <a:t>utilise</a:t>
            </a:r>
            <a:r>
              <a:rPr lang="en-US" sz="1600" dirty="0">
                <a:solidFill>
                  <a:schemeClr val="tx1">
                    <a:lumMod val="65000"/>
                    <a:lumOff val="35000"/>
                  </a:schemeClr>
                </a:solidFill>
                <a:latin typeface="Azo Sans" panose="02000000000000000000" pitchFamily="50" charset="0"/>
                <a:sym typeface="Arial"/>
              </a:rPr>
              <a:t> all curtailed energy. DR Penetration % refers to % of total households involved in DR exercise.</a:t>
            </a:r>
            <a:endParaRPr sz="1600" dirty="0">
              <a:solidFill>
                <a:schemeClr val="tx1">
                  <a:lumMod val="65000"/>
                  <a:lumOff val="35000"/>
                </a:schemeClr>
              </a:solidFill>
              <a:latin typeface="Azo Sans" panose="02000000000000000000" pitchFamily="50" charset="0"/>
              <a:sym typeface="Arial"/>
            </a:endParaRPr>
          </a:p>
          <a:p>
            <a:pPr marL="279400" lvl="0" indent="-285750" algn="just" rtl="0">
              <a:lnSpc>
                <a:spcPct val="150000"/>
              </a:lnSpc>
              <a:spcBef>
                <a:spcPts val="1000"/>
              </a:spcBef>
              <a:spcAft>
                <a:spcPts val="0"/>
              </a:spcAft>
              <a:buClr>
                <a:srgbClr val="99BD59"/>
              </a:buClr>
              <a:buSzPct val="100000"/>
              <a:buFont typeface="Wingdings" panose="05000000000000000000" pitchFamily="2" charset="2"/>
              <a:buChar char="§"/>
            </a:pPr>
            <a:r>
              <a:rPr lang="en-US" sz="1600" b="1" dirty="0">
                <a:solidFill>
                  <a:srgbClr val="81A84D"/>
                </a:solidFill>
                <a:latin typeface="Azo Sans" panose="02000000000000000000" pitchFamily="50" charset="0"/>
                <a:sym typeface="Arial"/>
              </a:rPr>
              <a:t>Cost of DR Implementation</a:t>
            </a:r>
            <a:r>
              <a:rPr lang="en-US" sz="1600" dirty="0">
                <a:solidFill>
                  <a:srgbClr val="81A84D"/>
                </a:solidFill>
                <a:latin typeface="Azo Sans" panose="02000000000000000000" pitchFamily="50" charset="0"/>
                <a:sym typeface="Arial"/>
              </a:rPr>
              <a:t>:</a:t>
            </a:r>
            <a:r>
              <a:rPr lang="en-US" sz="1600" dirty="0">
                <a:solidFill>
                  <a:schemeClr val="tx1">
                    <a:lumMod val="65000"/>
                    <a:lumOff val="35000"/>
                  </a:schemeClr>
                </a:solidFill>
                <a:latin typeface="Azo Sans" panose="02000000000000000000" pitchFamily="50" charset="0"/>
                <a:sym typeface="Arial"/>
              </a:rPr>
              <a:t> Total cost required for implementation of DR strategy based on % of DR penetration.</a:t>
            </a:r>
            <a:endParaRPr sz="1600" dirty="0">
              <a:solidFill>
                <a:schemeClr val="tx1">
                  <a:lumMod val="65000"/>
                  <a:lumOff val="35000"/>
                </a:schemeClr>
              </a:solidFill>
              <a:latin typeface="Azo Sans" panose="02000000000000000000" pitchFamily="50" charset="0"/>
              <a:sym typeface="Arial"/>
            </a:endParaRPr>
          </a:p>
        </p:txBody>
      </p:sp>
      <p:sp>
        <p:nvSpPr>
          <p:cNvPr id="4" name="Rectangle 3">
            <a:extLst>
              <a:ext uri="{FF2B5EF4-FFF2-40B4-BE49-F238E27FC236}">
                <a16:creationId xmlns:a16="http://schemas.microsoft.com/office/drawing/2014/main" id="{5B151365-0B9D-49B2-B838-6FE1EAF9F109}"/>
              </a:ext>
            </a:extLst>
          </p:cNvPr>
          <p:cNvSpPr/>
          <p:nvPr/>
        </p:nvSpPr>
        <p:spPr>
          <a:xfrm>
            <a:off x="0" y="0"/>
            <a:ext cx="12192000" cy="933450"/>
          </a:xfrm>
          <a:prstGeom prst="rect">
            <a:avLst/>
          </a:prstGeom>
          <a:solidFill>
            <a:srgbClr val="92B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91;p14">
            <a:extLst>
              <a:ext uri="{FF2B5EF4-FFF2-40B4-BE49-F238E27FC236}">
                <a16:creationId xmlns:a16="http://schemas.microsoft.com/office/drawing/2014/main" id="{CA7C17E4-4A46-4CF8-9D8A-D27EE85D38AB}"/>
              </a:ext>
            </a:extLst>
          </p:cNvPr>
          <p:cNvSpPr txBox="1">
            <a:spLocks/>
          </p:cNvSpPr>
          <p:nvPr/>
        </p:nvSpPr>
        <p:spPr>
          <a:xfrm>
            <a:off x="514350" y="219474"/>
            <a:ext cx="10515600" cy="53260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sz="3200" b="1" dirty="0">
                <a:solidFill>
                  <a:schemeClr val="bg1"/>
                </a:solidFill>
                <a:latin typeface="Azo Sans" panose="02000000000000000000" pitchFamily="50" charset="0"/>
              </a:rPr>
              <a:t>KPIs</a:t>
            </a:r>
          </a:p>
        </p:txBody>
      </p:sp>
      <p:sp>
        <p:nvSpPr>
          <p:cNvPr id="6" name="Slide Number Placeholder 2">
            <a:extLst>
              <a:ext uri="{FF2B5EF4-FFF2-40B4-BE49-F238E27FC236}">
                <a16:creationId xmlns:a16="http://schemas.microsoft.com/office/drawing/2014/main" id="{4985803B-8B65-4721-8AF8-1B8A1585C2BF}"/>
              </a:ext>
            </a:extLst>
          </p:cNvPr>
          <p:cNvSpPr txBox="1">
            <a:spLocks/>
          </p:cNvSpPr>
          <p:nvPr/>
        </p:nvSpPr>
        <p:spPr>
          <a:xfrm>
            <a:off x="9082260" y="642940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3188A9-D42A-488E-AC63-45C7C231CDED}" type="slidenum">
              <a:rPr lang="en-US" sz="1600" smtClean="0">
                <a:solidFill>
                  <a:schemeClr val="tx1">
                    <a:lumMod val="75000"/>
                    <a:lumOff val="25000"/>
                  </a:schemeClr>
                </a:solidFill>
                <a:latin typeface="Metropolis" panose="00000500000000000000" pitchFamily="50" charset="0"/>
              </a:rPr>
              <a:pPr/>
              <a:t>7</a:t>
            </a:fld>
            <a:endParaRPr lang="en-US" sz="1600" dirty="0">
              <a:solidFill>
                <a:schemeClr val="tx1">
                  <a:lumMod val="75000"/>
                  <a:lumOff val="25000"/>
                </a:schemeClr>
              </a:solidFill>
              <a:latin typeface="Metropolis" panose="00000500000000000000" pitchFamily="50" charset="0"/>
            </a:endParaRPr>
          </a:p>
        </p:txBody>
      </p:sp>
      <p:cxnSp>
        <p:nvCxnSpPr>
          <p:cNvPr id="7" name="Straight Connector 6">
            <a:extLst>
              <a:ext uri="{FF2B5EF4-FFF2-40B4-BE49-F238E27FC236}">
                <a16:creationId xmlns:a16="http://schemas.microsoft.com/office/drawing/2014/main" id="{6006E051-E725-48D2-B87F-64D815EFFF56}"/>
              </a:ext>
            </a:extLst>
          </p:cNvPr>
          <p:cNvCxnSpPr>
            <a:cxnSpLocks/>
          </p:cNvCxnSpPr>
          <p:nvPr/>
        </p:nvCxnSpPr>
        <p:spPr>
          <a:xfrm>
            <a:off x="0" y="6353204"/>
            <a:ext cx="12192000" cy="0"/>
          </a:xfrm>
          <a:prstGeom prst="line">
            <a:avLst/>
          </a:prstGeom>
          <a:ln>
            <a:solidFill>
              <a:srgbClr val="56910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7" name="Google Shape;147;p19"/>
          <p:cNvSpPr txBox="1">
            <a:spLocks noGrp="1"/>
          </p:cNvSpPr>
          <p:nvPr>
            <p:ph type="body" idx="4294967295"/>
          </p:nvPr>
        </p:nvSpPr>
        <p:spPr>
          <a:xfrm>
            <a:off x="514350" y="1534508"/>
            <a:ext cx="5828393" cy="4710063"/>
          </a:xfrm>
          <a:prstGeom prst="rect">
            <a:avLst/>
          </a:prstGeom>
        </p:spPr>
        <p:txBody>
          <a:bodyPr spcFirstLastPara="1" wrap="square" lIns="91425" tIns="45700" rIns="91425" bIns="45700" anchor="t" anchorCtr="0">
            <a:noAutofit/>
          </a:bodyPr>
          <a:lstStyle/>
          <a:p>
            <a:pPr marL="0" lvl="0" indent="0" algn="just" rtl="0">
              <a:spcBef>
                <a:spcPts val="1000"/>
              </a:spcBef>
              <a:spcAft>
                <a:spcPts val="0"/>
              </a:spcAft>
              <a:buClr>
                <a:schemeClr val="dk1"/>
              </a:buClr>
              <a:buSzPts val="1100"/>
              <a:buFont typeface="Arial"/>
              <a:buNone/>
            </a:pPr>
            <a:r>
              <a:rPr lang="en-US" sz="1600" b="1" dirty="0">
                <a:solidFill>
                  <a:srgbClr val="99BD59"/>
                </a:solidFill>
                <a:latin typeface="Azo Sans" panose="02000000000000000000" pitchFamily="50" charset="0"/>
              </a:rPr>
              <a:t>Hypothesis 1:</a:t>
            </a:r>
            <a:r>
              <a:rPr lang="en-US" sz="1600" dirty="0">
                <a:solidFill>
                  <a:srgbClr val="99BD59"/>
                </a:solidFill>
                <a:latin typeface="Azo Sans" panose="02000000000000000000" pitchFamily="50" charset="0"/>
              </a:rPr>
              <a:t> </a:t>
            </a:r>
            <a:r>
              <a:rPr lang="en-US" sz="1600" dirty="0">
                <a:solidFill>
                  <a:schemeClr val="tx1">
                    <a:lumMod val="65000"/>
                    <a:lumOff val="35000"/>
                  </a:schemeClr>
                </a:solidFill>
                <a:latin typeface="Azo Sans" panose="02000000000000000000" pitchFamily="50" charset="0"/>
              </a:rPr>
              <a:t>Wind turbine needs to be shut down for safety reasons if wind exceeds 25m/s</a:t>
            </a:r>
            <a:endParaRPr sz="1600" b="1" dirty="0">
              <a:solidFill>
                <a:schemeClr val="tx1">
                  <a:lumMod val="65000"/>
                  <a:lumOff val="35000"/>
                </a:schemeClr>
              </a:solidFill>
              <a:latin typeface="Azo Sans" panose="02000000000000000000" pitchFamily="50" charset="0"/>
            </a:endParaRPr>
          </a:p>
          <a:p>
            <a:pPr marL="0" lvl="0" indent="0" algn="just" rtl="0">
              <a:spcBef>
                <a:spcPts val="1000"/>
              </a:spcBef>
              <a:spcAft>
                <a:spcPts val="0"/>
              </a:spcAft>
              <a:buClr>
                <a:schemeClr val="dk1"/>
              </a:buClr>
              <a:buSzPts val="1100"/>
              <a:buFont typeface="Arial"/>
              <a:buNone/>
            </a:pPr>
            <a:r>
              <a:rPr lang="en-US" sz="1600" b="1" dirty="0">
                <a:solidFill>
                  <a:srgbClr val="99BD59"/>
                </a:solidFill>
                <a:latin typeface="Azo Sans" panose="02000000000000000000" pitchFamily="50" charset="0"/>
              </a:rPr>
              <a:t>Hypothesis 2: </a:t>
            </a:r>
            <a:r>
              <a:rPr lang="en-US" sz="1600" dirty="0">
                <a:solidFill>
                  <a:schemeClr val="tx1">
                    <a:lumMod val="65000"/>
                    <a:lumOff val="35000"/>
                  </a:schemeClr>
                </a:solidFill>
                <a:latin typeface="Azo Sans" panose="02000000000000000000" pitchFamily="50" charset="0"/>
              </a:rPr>
              <a:t>Setpoint =0 means there is a grid wide blackout or turbine is shutdown by owner</a:t>
            </a:r>
            <a:endParaRPr sz="1600" dirty="0">
              <a:solidFill>
                <a:schemeClr val="tx1">
                  <a:lumMod val="65000"/>
                  <a:lumOff val="35000"/>
                </a:schemeClr>
              </a:solidFill>
              <a:latin typeface="Azo Sans" panose="02000000000000000000" pitchFamily="50" charset="0"/>
            </a:endParaRPr>
          </a:p>
          <a:p>
            <a:pPr marL="0" lvl="0" indent="0" algn="just" rtl="0">
              <a:spcBef>
                <a:spcPts val="1000"/>
              </a:spcBef>
              <a:spcAft>
                <a:spcPts val="0"/>
              </a:spcAft>
              <a:buClr>
                <a:schemeClr val="dk1"/>
              </a:buClr>
              <a:buSzPts val="1100"/>
              <a:buFont typeface="Arial"/>
              <a:buNone/>
            </a:pPr>
            <a:r>
              <a:rPr lang="en-US" sz="1600" b="1" dirty="0">
                <a:solidFill>
                  <a:srgbClr val="99BD59"/>
                </a:solidFill>
                <a:latin typeface="Azo Sans" panose="02000000000000000000" pitchFamily="50" charset="0"/>
              </a:rPr>
              <a:t>Hypothesis 3: </a:t>
            </a:r>
            <a:r>
              <a:rPr lang="en-US" sz="1600" dirty="0">
                <a:solidFill>
                  <a:schemeClr val="tx1">
                    <a:lumMod val="65000"/>
                    <a:lumOff val="35000"/>
                  </a:schemeClr>
                </a:solidFill>
                <a:latin typeface="Azo Sans" panose="02000000000000000000" pitchFamily="50" charset="0"/>
              </a:rPr>
              <a:t>Minimum wind speed to achieve maximum power output. </a:t>
            </a:r>
            <a:r>
              <a:rPr lang="en-US" sz="1600" dirty="0">
                <a:solidFill>
                  <a:schemeClr val="tx1">
                    <a:lumMod val="65000"/>
                    <a:lumOff val="35000"/>
                  </a:schemeClr>
                </a:solidFill>
                <a:highlight>
                  <a:schemeClr val="lt1"/>
                </a:highlight>
                <a:latin typeface="Azo Sans" panose="02000000000000000000" pitchFamily="50" charset="0"/>
              </a:rPr>
              <a:t>Max power can be reached when wind speed &gt; 11m/s. (approx)</a:t>
            </a:r>
            <a:endParaRPr sz="1600" dirty="0">
              <a:solidFill>
                <a:schemeClr val="tx1">
                  <a:lumMod val="65000"/>
                  <a:lumOff val="35000"/>
                </a:schemeClr>
              </a:solidFill>
              <a:latin typeface="Azo Sans" panose="02000000000000000000" pitchFamily="50" charset="0"/>
            </a:endParaRPr>
          </a:p>
          <a:p>
            <a:pPr marL="0" lvl="0" indent="0" algn="just" rtl="0">
              <a:spcBef>
                <a:spcPts val="1000"/>
              </a:spcBef>
              <a:spcAft>
                <a:spcPts val="0"/>
              </a:spcAft>
              <a:buClr>
                <a:schemeClr val="dk1"/>
              </a:buClr>
              <a:buSzPts val="1100"/>
              <a:buFont typeface="Arial"/>
              <a:buNone/>
            </a:pPr>
            <a:endParaRPr sz="1600" b="1" dirty="0">
              <a:solidFill>
                <a:schemeClr val="tx1">
                  <a:lumMod val="65000"/>
                  <a:lumOff val="35000"/>
                </a:schemeClr>
              </a:solidFill>
              <a:latin typeface="Azo Sans" panose="02000000000000000000" pitchFamily="50" charset="0"/>
            </a:endParaRPr>
          </a:p>
          <a:p>
            <a:pPr marL="0" lvl="0" indent="0" algn="just" rtl="0">
              <a:spcBef>
                <a:spcPts val="1000"/>
              </a:spcBef>
              <a:spcAft>
                <a:spcPts val="0"/>
              </a:spcAft>
              <a:buClr>
                <a:schemeClr val="dk1"/>
              </a:buClr>
              <a:buSzPts val="1100"/>
              <a:buFont typeface="Arial"/>
              <a:buNone/>
            </a:pPr>
            <a:r>
              <a:rPr lang="en-US" sz="1600" b="1" dirty="0">
                <a:solidFill>
                  <a:srgbClr val="99BD59"/>
                </a:solidFill>
                <a:latin typeface="Azo Sans" panose="02000000000000000000" pitchFamily="50" charset="0"/>
              </a:rPr>
              <a:t>Findings:</a:t>
            </a:r>
            <a:endParaRPr sz="1600" b="1" dirty="0">
              <a:solidFill>
                <a:srgbClr val="99BD59"/>
              </a:solidFill>
              <a:latin typeface="Azo Sans" panose="02000000000000000000" pitchFamily="50" charset="0"/>
            </a:endParaRPr>
          </a:p>
          <a:p>
            <a:pPr marL="457200" lvl="0" indent="-355600" algn="just" rtl="0">
              <a:lnSpc>
                <a:spcPct val="150000"/>
              </a:lnSpc>
              <a:spcBef>
                <a:spcPts val="1000"/>
              </a:spcBef>
              <a:spcAft>
                <a:spcPts val="0"/>
              </a:spcAft>
              <a:buClr>
                <a:srgbClr val="99BD59"/>
              </a:buClr>
              <a:buSzPct val="100000"/>
              <a:buFont typeface="Wingdings" panose="05000000000000000000" pitchFamily="2" charset="2"/>
              <a:buChar char="§"/>
            </a:pPr>
            <a:r>
              <a:rPr lang="en-US" sz="1600" dirty="0">
                <a:solidFill>
                  <a:schemeClr val="tx1">
                    <a:lumMod val="65000"/>
                    <a:lumOff val="35000"/>
                  </a:schemeClr>
                </a:solidFill>
                <a:latin typeface="Azo Sans" panose="02000000000000000000" pitchFamily="50" charset="0"/>
              </a:rPr>
              <a:t>Turbines generate maximum power of around 900 kw touching capacity of turbine at speed of around 11m/s.</a:t>
            </a:r>
            <a:endParaRPr sz="1600" dirty="0">
              <a:solidFill>
                <a:schemeClr val="tx1">
                  <a:lumMod val="65000"/>
                  <a:lumOff val="35000"/>
                </a:schemeClr>
              </a:solidFill>
              <a:latin typeface="Azo Sans" panose="02000000000000000000" pitchFamily="50" charset="0"/>
            </a:endParaRPr>
          </a:p>
          <a:p>
            <a:pPr marL="457200" lvl="0" indent="-355600" algn="just" rtl="0">
              <a:lnSpc>
                <a:spcPct val="150000"/>
              </a:lnSpc>
              <a:spcBef>
                <a:spcPts val="0"/>
              </a:spcBef>
              <a:spcAft>
                <a:spcPts val="0"/>
              </a:spcAft>
              <a:buClr>
                <a:srgbClr val="99BD59"/>
              </a:buClr>
              <a:buSzPct val="100000"/>
              <a:buFont typeface="Wingdings" panose="05000000000000000000" pitchFamily="2" charset="2"/>
              <a:buChar char="§"/>
            </a:pPr>
            <a:r>
              <a:rPr lang="en-US" sz="1600" dirty="0">
                <a:solidFill>
                  <a:schemeClr val="tx1">
                    <a:lumMod val="65000"/>
                    <a:lumOff val="35000"/>
                  </a:schemeClr>
                </a:solidFill>
                <a:latin typeface="Azo Sans" panose="02000000000000000000" pitchFamily="50" charset="0"/>
              </a:rPr>
              <a:t>Turbines are shutdown at speed more than 25 m/s.</a:t>
            </a:r>
            <a:endParaRPr sz="1600" dirty="0">
              <a:solidFill>
                <a:schemeClr val="tx1">
                  <a:lumMod val="65000"/>
                  <a:lumOff val="35000"/>
                </a:schemeClr>
              </a:solidFill>
              <a:latin typeface="Azo Sans" panose="02000000000000000000" pitchFamily="50" charset="0"/>
            </a:endParaRPr>
          </a:p>
          <a:p>
            <a:pPr marL="457200" lvl="0" indent="-355600" algn="just" rtl="0">
              <a:lnSpc>
                <a:spcPct val="150000"/>
              </a:lnSpc>
              <a:spcBef>
                <a:spcPts val="0"/>
              </a:spcBef>
              <a:spcAft>
                <a:spcPts val="0"/>
              </a:spcAft>
              <a:buClr>
                <a:srgbClr val="99BD59"/>
              </a:buClr>
              <a:buSzPct val="100000"/>
              <a:buFont typeface="Wingdings" panose="05000000000000000000" pitchFamily="2" charset="2"/>
              <a:buChar char="§"/>
            </a:pPr>
            <a:r>
              <a:rPr lang="en-US" sz="1600" dirty="0">
                <a:solidFill>
                  <a:schemeClr val="tx1">
                    <a:lumMod val="65000"/>
                    <a:lumOff val="35000"/>
                  </a:schemeClr>
                </a:solidFill>
                <a:latin typeface="Azo Sans" panose="02000000000000000000" pitchFamily="50" charset="0"/>
              </a:rPr>
              <a:t>Setpoint=0 represents turbine shutdown.</a:t>
            </a:r>
            <a:endParaRPr sz="1600" dirty="0">
              <a:solidFill>
                <a:schemeClr val="tx1">
                  <a:lumMod val="65000"/>
                  <a:lumOff val="35000"/>
                </a:schemeClr>
              </a:solidFill>
              <a:latin typeface="Azo Sans" panose="02000000000000000000" pitchFamily="50" charset="0"/>
            </a:endParaRPr>
          </a:p>
          <a:p>
            <a:pPr marL="0" lvl="0" indent="0" algn="just" rtl="0">
              <a:spcBef>
                <a:spcPts val="1000"/>
              </a:spcBef>
              <a:spcAft>
                <a:spcPts val="0"/>
              </a:spcAft>
              <a:buNone/>
            </a:pPr>
            <a:endParaRPr sz="1600" dirty="0">
              <a:solidFill>
                <a:schemeClr val="tx1">
                  <a:lumMod val="65000"/>
                  <a:lumOff val="35000"/>
                </a:schemeClr>
              </a:solidFill>
              <a:highlight>
                <a:srgbClr val="FFFFFF"/>
              </a:highlight>
              <a:latin typeface="Azo Sans" panose="02000000000000000000" pitchFamily="50" charset="0"/>
            </a:endParaRPr>
          </a:p>
        </p:txBody>
      </p:sp>
      <p:pic>
        <p:nvPicPr>
          <p:cNvPr id="148" name="Google Shape;148;p19"/>
          <p:cNvPicPr preferRelativeResize="0"/>
          <p:nvPr/>
        </p:nvPicPr>
        <p:blipFill>
          <a:blip r:embed="rId3">
            <a:alphaModFix/>
          </a:blip>
          <a:stretch>
            <a:fillRect/>
          </a:stretch>
        </p:blipFill>
        <p:spPr>
          <a:xfrm>
            <a:off x="6930310" y="1473225"/>
            <a:ext cx="5117400" cy="4199529"/>
          </a:xfrm>
          <a:prstGeom prst="rect">
            <a:avLst/>
          </a:prstGeom>
          <a:noFill/>
          <a:ln>
            <a:noFill/>
          </a:ln>
        </p:spPr>
      </p:pic>
      <p:sp>
        <p:nvSpPr>
          <p:cNvPr id="5" name="Rectangle 4">
            <a:extLst>
              <a:ext uri="{FF2B5EF4-FFF2-40B4-BE49-F238E27FC236}">
                <a16:creationId xmlns:a16="http://schemas.microsoft.com/office/drawing/2014/main" id="{C04DDEEF-1A91-4D8C-A36C-59BC9BDF09AE}"/>
              </a:ext>
            </a:extLst>
          </p:cNvPr>
          <p:cNvSpPr/>
          <p:nvPr/>
        </p:nvSpPr>
        <p:spPr>
          <a:xfrm>
            <a:off x="0" y="0"/>
            <a:ext cx="12192000" cy="933450"/>
          </a:xfrm>
          <a:prstGeom prst="rect">
            <a:avLst/>
          </a:prstGeom>
          <a:solidFill>
            <a:srgbClr val="92B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91;p14">
            <a:extLst>
              <a:ext uri="{FF2B5EF4-FFF2-40B4-BE49-F238E27FC236}">
                <a16:creationId xmlns:a16="http://schemas.microsoft.com/office/drawing/2014/main" id="{E83024F2-7EA1-4F70-A86C-D021A5C1F1FA}"/>
              </a:ext>
            </a:extLst>
          </p:cNvPr>
          <p:cNvSpPr txBox="1">
            <a:spLocks/>
          </p:cNvSpPr>
          <p:nvPr/>
        </p:nvSpPr>
        <p:spPr>
          <a:xfrm>
            <a:off x="514350" y="219474"/>
            <a:ext cx="10515600" cy="53260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sz="3200" b="1" dirty="0">
                <a:solidFill>
                  <a:schemeClr val="bg1"/>
                </a:solidFill>
                <a:latin typeface="Azo Sans" panose="02000000000000000000" pitchFamily="50" charset="0"/>
              </a:rPr>
              <a:t>Results of Hypothesis</a:t>
            </a:r>
          </a:p>
        </p:txBody>
      </p:sp>
      <p:sp>
        <p:nvSpPr>
          <p:cNvPr id="7" name="Slide Number Placeholder 2">
            <a:extLst>
              <a:ext uri="{FF2B5EF4-FFF2-40B4-BE49-F238E27FC236}">
                <a16:creationId xmlns:a16="http://schemas.microsoft.com/office/drawing/2014/main" id="{2F8A3F93-1E38-4628-95B5-F74FEA473854}"/>
              </a:ext>
            </a:extLst>
          </p:cNvPr>
          <p:cNvSpPr txBox="1">
            <a:spLocks/>
          </p:cNvSpPr>
          <p:nvPr/>
        </p:nvSpPr>
        <p:spPr>
          <a:xfrm>
            <a:off x="9082260" y="642940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3188A9-D42A-488E-AC63-45C7C231CDED}" type="slidenum">
              <a:rPr lang="en-US" sz="1600" smtClean="0">
                <a:solidFill>
                  <a:schemeClr val="tx1">
                    <a:lumMod val="75000"/>
                    <a:lumOff val="25000"/>
                  </a:schemeClr>
                </a:solidFill>
                <a:latin typeface="Metropolis" panose="00000500000000000000" pitchFamily="50" charset="0"/>
              </a:rPr>
              <a:pPr/>
              <a:t>8</a:t>
            </a:fld>
            <a:endParaRPr lang="en-US" sz="1600" dirty="0">
              <a:solidFill>
                <a:schemeClr val="tx1">
                  <a:lumMod val="75000"/>
                  <a:lumOff val="25000"/>
                </a:schemeClr>
              </a:solidFill>
              <a:latin typeface="Metropolis" panose="00000500000000000000" pitchFamily="50" charset="0"/>
            </a:endParaRPr>
          </a:p>
        </p:txBody>
      </p:sp>
      <p:cxnSp>
        <p:nvCxnSpPr>
          <p:cNvPr id="8" name="Straight Connector 7">
            <a:extLst>
              <a:ext uri="{FF2B5EF4-FFF2-40B4-BE49-F238E27FC236}">
                <a16:creationId xmlns:a16="http://schemas.microsoft.com/office/drawing/2014/main" id="{ADC90325-4996-43CD-965F-6F7F276AAA65}"/>
              </a:ext>
            </a:extLst>
          </p:cNvPr>
          <p:cNvCxnSpPr>
            <a:cxnSpLocks/>
          </p:cNvCxnSpPr>
          <p:nvPr/>
        </p:nvCxnSpPr>
        <p:spPr>
          <a:xfrm>
            <a:off x="0" y="6353204"/>
            <a:ext cx="12192000" cy="0"/>
          </a:xfrm>
          <a:prstGeom prst="line">
            <a:avLst/>
          </a:prstGeom>
          <a:ln>
            <a:solidFill>
              <a:srgbClr val="569105"/>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ADC4070-C3B1-43D2-ACF3-6341849F69BC}"/>
              </a:ext>
            </a:extLst>
          </p:cNvPr>
          <p:cNvSpPr txBox="1"/>
          <p:nvPr/>
        </p:nvSpPr>
        <p:spPr>
          <a:xfrm rot="16200000">
            <a:off x="6712457" y="2662380"/>
            <a:ext cx="770055" cy="214878"/>
          </a:xfrm>
          <a:prstGeom prst="rect">
            <a:avLst/>
          </a:prstGeom>
          <a:noFill/>
        </p:spPr>
        <p:txBody>
          <a:bodyPr wrap="square" rtlCol="0">
            <a:spAutoFit/>
          </a:bodyPr>
          <a:lstStyle/>
          <a:p>
            <a:pPr algn="ctr"/>
            <a:r>
              <a:rPr lang="en-MY" sz="800" dirty="0">
                <a:latin typeface="Azo Sans" panose="02000000000000000000" pitchFamily="50" charset="0"/>
              </a:rPr>
              <a:t>Power (kW)</a:t>
            </a:r>
          </a:p>
        </p:txBody>
      </p:sp>
      <p:sp>
        <p:nvSpPr>
          <p:cNvPr id="9" name="TextBox 8">
            <a:extLst>
              <a:ext uri="{FF2B5EF4-FFF2-40B4-BE49-F238E27FC236}">
                <a16:creationId xmlns:a16="http://schemas.microsoft.com/office/drawing/2014/main" id="{D8AA0425-3B52-4535-B980-F67A8BEFDE17}"/>
              </a:ext>
            </a:extLst>
          </p:cNvPr>
          <p:cNvSpPr txBox="1"/>
          <p:nvPr/>
        </p:nvSpPr>
        <p:spPr>
          <a:xfrm>
            <a:off x="8836901" y="4007584"/>
            <a:ext cx="1213073" cy="215444"/>
          </a:xfrm>
          <a:prstGeom prst="rect">
            <a:avLst/>
          </a:prstGeom>
          <a:noFill/>
        </p:spPr>
        <p:txBody>
          <a:bodyPr wrap="square" rtlCol="0">
            <a:spAutoFit/>
          </a:bodyPr>
          <a:lstStyle/>
          <a:p>
            <a:r>
              <a:rPr lang="en-MY" sz="800" dirty="0">
                <a:latin typeface="Azo Sans" panose="02000000000000000000" pitchFamily="50" charset="0"/>
              </a:rPr>
              <a:t>Wind Speed (m/s)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4" name="Google Shape;154;p20"/>
          <p:cNvPicPr preferRelativeResize="0"/>
          <p:nvPr/>
        </p:nvPicPr>
        <p:blipFill>
          <a:blip r:embed="rId3">
            <a:alphaModFix/>
          </a:blip>
          <a:stretch>
            <a:fillRect/>
          </a:stretch>
        </p:blipFill>
        <p:spPr>
          <a:xfrm>
            <a:off x="7940793" y="1328813"/>
            <a:ext cx="2513067" cy="2142336"/>
          </a:xfrm>
          <a:prstGeom prst="rect">
            <a:avLst/>
          </a:prstGeom>
          <a:noFill/>
          <a:ln>
            <a:noFill/>
          </a:ln>
        </p:spPr>
      </p:pic>
      <p:sp>
        <p:nvSpPr>
          <p:cNvPr id="155" name="Google Shape;155;p20"/>
          <p:cNvSpPr txBox="1">
            <a:spLocks noGrp="1"/>
          </p:cNvSpPr>
          <p:nvPr>
            <p:ph type="body" idx="4294967295"/>
          </p:nvPr>
        </p:nvSpPr>
        <p:spPr>
          <a:xfrm>
            <a:off x="620322" y="1114825"/>
            <a:ext cx="6855702" cy="4840262"/>
          </a:xfrm>
          <a:prstGeom prst="rect">
            <a:avLst/>
          </a:prstGeom>
        </p:spPr>
        <p:txBody>
          <a:bodyPr spcFirstLastPara="1" wrap="square" lIns="91425" tIns="45700" rIns="91425" bIns="45700" anchor="t" anchorCtr="0">
            <a:noAutofit/>
          </a:bodyPr>
          <a:lstStyle/>
          <a:p>
            <a:pPr algn="just">
              <a:spcBef>
                <a:spcPts val="1000"/>
              </a:spcBef>
              <a:buClr>
                <a:schemeClr val="dk1"/>
              </a:buClr>
              <a:buSzPts val="1100"/>
            </a:pPr>
            <a:r>
              <a:rPr lang="en-US" sz="1600" b="1" dirty="0">
                <a:solidFill>
                  <a:srgbClr val="99BD59"/>
                </a:solidFill>
                <a:highlight>
                  <a:srgbClr val="FFFFFF"/>
                </a:highlight>
                <a:latin typeface="Azo Sans" panose="02000000000000000000" pitchFamily="50" charset="0"/>
              </a:rPr>
              <a:t>Hypothesis 4: </a:t>
            </a:r>
            <a:r>
              <a:rPr lang="en-US" sz="1600" dirty="0">
                <a:solidFill>
                  <a:schemeClr val="tx1">
                    <a:lumMod val="65000"/>
                    <a:lumOff val="35000"/>
                  </a:schemeClr>
                </a:solidFill>
                <a:highlight>
                  <a:srgbClr val="FFFFFF"/>
                </a:highlight>
                <a:latin typeface="Azo Sans" panose="02000000000000000000" pitchFamily="50" charset="0"/>
              </a:rPr>
              <a:t>Demand is higher in winter and lower in summer</a:t>
            </a:r>
          </a:p>
          <a:p>
            <a:pPr marL="0" lvl="0" indent="0" algn="just" rtl="0">
              <a:spcBef>
                <a:spcPts val="1000"/>
              </a:spcBef>
              <a:spcAft>
                <a:spcPts val="0"/>
              </a:spcAft>
              <a:buClr>
                <a:schemeClr val="dk1"/>
              </a:buClr>
              <a:buSzPts val="1100"/>
              <a:buFont typeface="Arial"/>
              <a:buNone/>
            </a:pPr>
            <a:r>
              <a:rPr lang="en-US" sz="1600" b="1" dirty="0">
                <a:solidFill>
                  <a:srgbClr val="99BD59"/>
                </a:solidFill>
                <a:highlight>
                  <a:srgbClr val="FFFFFF"/>
                </a:highlight>
                <a:latin typeface="Azo Sans" panose="02000000000000000000" pitchFamily="50" charset="0"/>
              </a:rPr>
              <a:t>Findings: </a:t>
            </a:r>
            <a:endParaRPr sz="1600" b="1" dirty="0">
              <a:solidFill>
                <a:srgbClr val="99BD59"/>
              </a:solidFill>
              <a:highlight>
                <a:srgbClr val="FFFFFF"/>
              </a:highlight>
              <a:latin typeface="Azo Sans" panose="02000000000000000000" pitchFamily="50" charset="0"/>
            </a:endParaRPr>
          </a:p>
          <a:p>
            <a:pPr marL="457200" lvl="0" indent="-342900" algn="just" rtl="0">
              <a:spcBef>
                <a:spcPts val="1000"/>
              </a:spcBef>
              <a:spcAft>
                <a:spcPts val="0"/>
              </a:spcAft>
              <a:buClr>
                <a:srgbClr val="99BD59"/>
              </a:buClr>
              <a:buSzPts val="1800"/>
              <a:buFont typeface="Wingdings" panose="05000000000000000000" pitchFamily="2" charset="2"/>
              <a:buChar char="§"/>
            </a:pPr>
            <a:r>
              <a:rPr lang="en-US" sz="1600" dirty="0">
                <a:solidFill>
                  <a:schemeClr val="tx1">
                    <a:lumMod val="65000"/>
                    <a:lumOff val="35000"/>
                  </a:schemeClr>
                </a:solidFill>
                <a:highlight>
                  <a:srgbClr val="FFFFFF"/>
                </a:highlight>
                <a:latin typeface="Azo Sans" panose="02000000000000000000" pitchFamily="50" charset="0"/>
              </a:rPr>
              <a:t>Graph shows average demands per households during Autumn, Spring, Summer and Winter seasons.</a:t>
            </a:r>
            <a:endParaRPr sz="1600" dirty="0">
              <a:solidFill>
                <a:schemeClr val="tx1">
                  <a:lumMod val="65000"/>
                  <a:lumOff val="35000"/>
                </a:schemeClr>
              </a:solidFill>
              <a:highlight>
                <a:srgbClr val="FFFFFF"/>
              </a:highlight>
              <a:latin typeface="Azo Sans" panose="02000000000000000000" pitchFamily="50" charset="0"/>
            </a:endParaRPr>
          </a:p>
          <a:p>
            <a:pPr marL="457200" lvl="0" indent="-342900" algn="just" rtl="0">
              <a:spcBef>
                <a:spcPts val="0"/>
              </a:spcBef>
              <a:spcAft>
                <a:spcPts val="0"/>
              </a:spcAft>
              <a:buClr>
                <a:srgbClr val="99BD59"/>
              </a:buClr>
              <a:buSzPts val="1800"/>
              <a:buFont typeface="Wingdings" panose="05000000000000000000" pitchFamily="2" charset="2"/>
              <a:buChar char="§"/>
            </a:pPr>
            <a:r>
              <a:rPr lang="en-US" sz="1600" dirty="0">
                <a:solidFill>
                  <a:schemeClr val="tx1">
                    <a:lumMod val="65000"/>
                    <a:lumOff val="35000"/>
                  </a:schemeClr>
                </a:solidFill>
                <a:highlight>
                  <a:srgbClr val="FFFFFF"/>
                </a:highlight>
                <a:latin typeface="Azo Sans" panose="02000000000000000000" pitchFamily="50" charset="0"/>
              </a:rPr>
              <a:t>Average household demand during Winter is around 0.26 kw whereas during summer it’s around 0.18 kw.</a:t>
            </a:r>
          </a:p>
          <a:p>
            <a:pPr algn="just">
              <a:spcBef>
                <a:spcPts val="1000"/>
              </a:spcBef>
            </a:pPr>
            <a:endParaRPr lang="en-US" sz="1600" b="1" dirty="0">
              <a:solidFill>
                <a:srgbClr val="99BD59"/>
              </a:solidFill>
              <a:highlight>
                <a:srgbClr val="FFFFFF"/>
              </a:highlight>
              <a:latin typeface="Azo Sans" panose="02000000000000000000" pitchFamily="50" charset="0"/>
            </a:endParaRPr>
          </a:p>
          <a:p>
            <a:pPr algn="just">
              <a:spcBef>
                <a:spcPts val="1000"/>
              </a:spcBef>
            </a:pPr>
            <a:endParaRPr lang="en-US" sz="1600" b="1" dirty="0">
              <a:solidFill>
                <a:srgbClr val="99BD59"/>
              </a:solidFill>
              <a:highlight>
                <a:srgbClr val="FFFFFF"/>
              </a:highlight>
              <a:latin typeface="Azo Sans" panose="02000000000000000000" pitchFamily="50" charset="0"/>
            </a:endParaRPr>
          </a:p>
          <a:p>
            <a:pPr algn="just">
              <a:spcBef>
                <a:spcPts val="1000"/>
              </a:spcBef>
            </a:pPr>
            <a:r>
              <a:rPr lang="en-US" sz="1600" b="1" dirty="0">
                <a:solidFill>
                  <a:srgbClr val="99BD59"/>
                </a:solidFill>
                <a:highlight>
                  <a:srgbClr val="FFFFFF"/>
                </a:highlight>
                <a:latin typeface="Azo Sans" panose="02000000000000000000" pitchFamily="50" charset="0"/>
              </a:rPr>
              <a:t>Hypothesis 5: </a:t>
            </a:r>
            <a:r>
              <a:rPr lang="en-US" sz="1600" dirty="0">
                <a:solidFill>
                  <a:schemeClr val="tx1">
                    <a:lumMod val="65000"/>
                    <a:lumOff val="35000"/>
                  </a:schemeClr>
                </a:solidFill>
                <a:highlight>
                  <a:srgbClr val="FFFFFF"/>
                </a:highlight>
                <a:latin typeface="Azo Sans" panose="02000000000000000000" pitchFamily="50" charset="0"/>
              </a:rPr>
              <a:t>More curtailment in summer than winter</a:t>
            </a:r>
            <a:endParaRPr lang="en-US" sz="1600" b="1" dirty="0">
              <a:solidFill>
                <a:srgbClr val="99BD59"/>
              </a:solidFill>
              <a:highlight>
                <a:srgbClr val="FFFFFF"/>
              </a:highlight>
              <a:latin typeface="Azo Sans" panose="02000000000000000000" pitchFamily="50" charset="0"/>
            </a:endParaRPr>
          </a:p>
          <a:p>
            <a:pPr lvl="0" algn="just">
              <a:spcBef>
                <a:spcPts val="1000"/>
              </a:spcBef>
            </a:pPr>
            <a:r>
              <a:rPr lang="en-US" sz="1600" b="1" dirty="0">
                <a:solidFill>
                  <a:srgbClr val="99BD59"/>
                </a:solidFill>
                <a:highlight>
                  <a:srgbClr val="FFFFFF"/>
                </a:highlight>
                <a:latin typeface="Azo Sans" panose="02000000000000000000" pitchFamily="50" charset="0"/>
              </a:rPr>
              <a:t>Findings:</a:t>
            </a:r>
          </a:p>
          <a:p>
            <a:pPr marL="457200" lvl="0" indent="-342900" algn="just">
              <a:spcBef>
                <a:spcPts val="1000"/>
              </a:spcBef>
              <a:buClr>
                <a:srgbClr val="99BD59"/>
              </a:buClr>
              <a:buSzPts val="1800"/>
              <a:buFont typeface="Wingdings" panose="05000000000000000000" pitchFamily="2" charset="2"/>
              <a:buChar char="§"/>
            </a:pPr>
            <a:r>
              <a:rPr lang="en-US" sz="1600" dirty="0">
                <a:solidFill>
                  <a:schemeClr val="tx1">
                    <a:lumMod val="65000"/>
                    <a:lumOff val="35000"/>
                  </a:schemeClr>
                </a:solidFill>
                <a:highlight>
                  <a:srgbClr val="FFFFFF"/>
                </a:highlight>
                <a:latin typeface="Azo Sans" panose="02000000000000000000" pitchFamily="50" charset="0"/>
              </a:rPr>
              <a:t>Curtailment is more in summer around 2000-2800 kw.</a:t>
            </a:r>
          </a:p>
          <a:p>
            <a:pPr marL="457200" lvl="0" indent="-342900" algn="just">
              <a:buClr>
                <a:srgbClr val="99BD59"/>
              </a:buClr>
              <a:buSzPts val="1800"/>
              <a:buFont typeface="Wingdings" panose="05000000000000000000" pitchFamily="2" charset="2"/>
              <a:buChar char="§"/>
            </a:pPr>
            <a:r>
              <a:rPr lang="en-US" sz="1600" dirty="0">
                <a:solidFill>
                  <a:schemeClr val="tx1">
                    <a:lumMod val="65000"/>
                    <a:lumOff val="35000"/>
                  </a:schemeClr>
                </a:solidFill>
                <a:highlight>
                  <a:srgbClr val="FFFFFF"/>
                </a:highlight>
                <a:latin typeface="Azo Sans" panose="02000000000000000000" pitchFamily="50" charset="0"/>
              </a:rPr>
              <a:t>Winter has least curtailment.</a:t>
            </a:r>
          </a:p>
          <a:p>
            <a:pPr marL="457200" lvl="0" indent="-342900" algn="just">
              <a:buClr>
                <a:srgbClr val="99BD59"/>
              </a:buClr>
              <a:buSzPts val="1800"/>
              <a:buFont typeface="Wingdings" panose="05000000000000000000" pitchFamily="2" charset="2"/>
              <a:buChar char="§"/>
            </a:pPr>
            <a:r>
              <a:rPr lang="en-US" sz="1600" dirty="0">
                <a:solidFill>
                  <a:schemeClr val="tx1">
                    <a:lumMod val="65000"/>
                    <a:lumOff val="35000"/>
                  </a:schemeClr>
                </a:solidFill>
                <a:highlight>
                  <a:srgbClr val="FFFFFF"/>
                </a:highlight>
                <a:latin typeface="Azo Sans" panose="02000000000000000000" pitchFamily="50" charset="0"/>
              </a:rPr>
              <a:t>Autumn have exception with highest curtailment in September.</a:t>
            </a:r>
          </a:p>
          <a:p>
            <a:pPr marL="114300" lvl="0" algn="just" rtl="0">
              <a:lnSpc>
                <a:spcPct val="150000"/>
              </a:lnSpc>
              <a:spcBef>
                <a:spcPts val="0"/>
              </a:spcBef>
              <a:spcAft>
                <a:spcPts val="0"/>
              </a:spcAft>
              <a:buClr>
                <a:srgbClr val="99BD59"/>
              </a:buClr>
              <a:buSzPts val="1800"/>
            </a:pPr>
            <a:endParaRPr sz="1600" dirty="0">
              <a:solidFill>
                <a:schemeClr val="tx1">
                  <a:lumMod val="65000"/>
                  <a:lumOff val="35000"/>
                </a:schemeClr>
              </a:solidFill>
              <a:highlight>
                <a:srgbClr val="FFFFFF"/>
              </a:highlight>
              <a:latin typeface="Azo Sans" panose="02000000000000000000" pitchFamily="50" charset="0"/>
            </a:endParaRPr>
          </a:p>
          <a:p>
            <a:pPr marL="0" lvl="0" indent="0" algn="just" rtl="0">
              <a:spcBef>
                <a:spcPts val="1000"/>
              </a:spcBef>
              <a:spcAft>
                <a:spcPts val="0"/>
              </a:spcAft>
              <a:buNone/>
            </a:pPr>
            <a:endParaRPr sz="1800" dirty="0">
              <a:solidFill>
                <a:schemeClr val="tx1">
                  <a:lumMod val="65000"/>
                  <a:lumOff val="35000"/>
                </a:schemeClr>
              </a:solidFill>
              <a:latin typeface="Azo Sans" panose="02000000000000000000" pitchFamily="50" charset="0"/>
            </a:endParaRPr>
          </a:p>
        </p:txBody>
      </p:sp>
      <p:sp>
        <p:nvSpPr>
          <p:cNvPr id="5" name="Rectangle 4">
            <a:extLst>
              <a:ext uri="{FF2B5EF4-FFF2-40B4-BE49-F238E27FC236}">
                <a16:creationId xmlns:a16="http://schemas.microsoft.com/office/drawing/2014/main" id="{2EB4CDB1-FB64-4D26-930D-1CC01F040464}"/>
              </a:ext>
            </a:extLst>
          </p:cNvPr>
          <p:cNvSpPr/>
          <p:nvPr/>
        </p:nvSpPr>
        <p:spPr>
          <a:xfrm>
            <a:off x="0" y="0"/>
            <a:ext cx="12192000" cy="933450"/>
          </a:xfrm>
          <a:prstGeom prst="rect">
            <a:avLst/>
          </a:prstGeom>
          <a:solidFill>
            <a:srgbClr val="92B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91;p14">
            <a:extLst>
              <a:ext uri="{FF2B5EF4-FFF2-40B4-BE49-F238E27FC236}">
                <a16:creationId xmlns:a16="http://schemas.microsoft.com/office/drawing/2014/main" id="{83CE7258-B017-41E1-BA2C-96F08E5AE820}"/>
              </a:ext>
            </a:extLst>
          </p:cNvPr>
          <p:cNvSpPr txBox="1">
            <a:spLocks/>
          </p:cNvSpPr>
          <p:nvPr/>
        </p:nvSpPr>
        <p:spPr>
          <a:xfrm>
            <a:off x="514350" y="219474"/>
            <a:ext cx="10515600" cy="53260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sz="2800" b="1" dirty="0">
                <a:solidFill>
                  <a:schemeClr val="bg1"/>
                </a:solidFill>
                <a:latin typeface="Azo Sans" panose="02000000000000000000" pitchFamily="50" charset="0"/>
              </a:rPr>
              <a:t>Results of Hypothesis (Cont.)</a:t>
            </a:r>
          </a:p>
        </p:txBody>
      </p:sp>
      <p:sp>
        <p:nvSpPr>
          <p:cNvPr id="7" name="Slide Number Placeholder 2">
            <a:extLst>
              <a:ext uri="{FF2B5EF4-FFF2-40B4-BE49-F238E27FC236}">
                <a16:creationId xmlns:a16="http://schemas.microsoft.com/office/drawing/2014/main" id="{7DE4AF34-1974-4CD3-8BCB-BCC0740DE1AC}"/>
              </a:ext>
            </a:extLst>
          </p:cNvPr>
          <p:cNvSpPr txBox="1">
            <a:spLocks/>
          </p:cNvSpPr>
          <p:nvPr/>
        </p:nvSpPr>
        <p:spPr>
          <a:xfrm>
            <a:off x="9082260" y="642940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3188A9-D42A-488E-AC63-45C7C231CDED}" type="slidenum">
              <a:rPr lang="en-US" sz="1600" smtClean="0">
                <a:solidFill>
                  <a:schemeClr val="tx1">
                    <a:lumMod val="75000"/>
                    <a:lumOff val="25000"/>
                  </a:schemeClr>
                </a:solidFill>
                <a:latin typeface="Metropolis" panose="00000500000000000000" pitchFamily="50" charset="0"/>
              </a:rPr>
              <a:pPr/>
              <a:t>9</a:t>
            </a:fld>
            <a:endParaRPr lang="en-US" sz="1600" dirty="0">
              <a:solidFill>
                <a:schemeClr val="tx1">
                  <a:lumMod val="75000"/>
                  <a:lumOff val="25000"/>
                </a:schemeClr>
              </a:solidFill>
              <a:latin typeface="Metropolis" panose="00000500000000000000" pitchFamily="50" charset="0"/>
            </a:endParaRPr>
          </a:p>
        </p:txBody>
      </p:sp>
      <p:cxnSp>
        <p:nvCxnSpPr>
          <p:cNvPr id="8" name="Straight Connector 7">
            <a:extLst>
              <a:ext uri="{FF2B5EF4-FFF2-40B4-BE49-F238E27FC236}">
                <a16:creationId xmlns:a16="http://schemas.microsoft.com/office/drawing/2014/main" id="{4819E559-1F11-426F-B4D9-C584A773C5FA}"/>
              </a:ext>
            </a:extLst>
          </p:cNvPr>
          <p:cNvCxnSpPr>
            <a:cxnSpLocks/>
          </p:cNvCxnSpPr>
          <p:nvPr/>
        </p:nvCxnSpPr>
        <p:spPr>
          <a:xfrm>
            <a:off x="0" y="6353204"/>
            <a:ext cx="12192000" cy="0"/>
          </a:xfrm>
          <a:prstGeom prst="line">
            <a:avLst/>
          </a:prstGeom>
          <a:ln>
            <a:solidFill>
              <a:srgbClr val="569105"/>
            </a:solidFill>
          </a:ln>
        </p:spPr>
        <p:style>
          <a:lnRef idx="1">
            <a:schemeClr val="accent1"/>
          </a:lnRef>
          <a:fillRef idx="0">
            <a:schemeClr val="accent1"/>
          </a:fillRef>
          <a:effectRef idx="0">
            <a:schemeClr val="accent1"/>
          </a:effectRef>
          <a:fontRef idx="minor">
            <a:schemeClr val="tx1"/>
          </a:fontRef>
        </p:style>
      </p:cxnSp>
      <p:pic>
        <p:nvPicPr>
          <p:cNvPr id="9" name="Google Shape;161;p21">
            <a:extLst>
              <a:ext uri="{FF2B5EF4-FFF2-40B4-BE49-F238E27FC236}">
                <a16:creationId xmlns:a16="http://schemas.microsoft.com/office/drawing/2014/main" id="{3BBDB33F-A94A-44EB-8255-692400B69A9A}"/>
              </a:ext>
            </a:extLst>
          </p:cNvPr>
          <p:cNvPicPr preferRelativeResize="0"/>
          <p:nvPr/>
        </p:nvPicPr>
        <p:blipFill>
          <a:blip r:embed="rId4">
            <a:alphaModFix/>
          </a:blip>
          <a:stretch>
            <a:fillRect/>
          </a:stretch>
        </p:blipFill>
        <p:spPr>
          <a:xfrm>
            <a:off x="7020314" y="3661424"/>
            <a:ext cx="4292514" cy="2243069"/>
          </a:xfrm>
          <a:prstGeom prst="rect">
            <a:avLst/>
          </a:prstGeom>
          <a:noFill/>
          <a:ln>
            <a:noFill/>
          </a:ln>
        </p:spPr>
      </p:pic>
      <p:pic>
        <p:nvPicPr>
          <p:cNvPr id="11" name="Picture 10">
            <a:extLst>
              <a:ext uri="{FF2B5EF4-FFF2-40B4-BE49-F238E27FC236}">
                <a16:creationId xmlns:a16="http://schemas.microsoft.com/office/drawing/2014/main" id="{49CFB60C-A00C-49E3-8676-8D302C5FB5FB}"/>
              </a:ext>
            </a:extLst>
          </p:cNvPr>
          <p:cNvPicPr>
            <a:picLocks noChangeAspect="1"/>
          </p:cNvPicPr>
          <p:nvPr/>
        </p:nvPicPr>
        <p:blipFill>
          <a:blip r:embed="rId5"/>
          <a:stretch>
            <a:fillRect/>
          </a:stretch>
        </p:blipFill>
        <p:spPr>
          <a:xfrm>
            <a:off x="11029950" y="5363305"/>
            <a:ext cx="808524" cy="80852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TotalTime>
  <Words>2046</Words>
  <Application>Microsoft Office PowerPoint</Application>
  <PresentationFormat>Widescreen</PresentationFormat>
  <Paragraphs>203</Paragraphs>
  <Slides>21</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Azo Sans</vt:lpstr>
      <vt:lpstr>Wingdings</vt:lpstr>
      <vt:lpstr>Calibri</vt:lpstr>
      <vt:lpstr>Arial</vt:lpstr>
      <vt:lpstr>Metropolis</vt:lpstr>
      <vt:lpstr>Office Theme</vt:lpstr>
      <vt:lpstr>Analysis of Orkney Energy Production and Consumption &amp; DR Suggestions for the Utilization of Curtailed Energy</vt:lpstr>
      <vt:lpstr>Presentation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Orkney Energy Production and Consumption &amp; DR Suggestions for the Utilization of Curtailed Energy</dc:title>
  <dc:creator>MY PC</dc:creator>
  <cp:lastModifiedBy>Faiz Fablillah</cp:lastModifiedBy>
  <cp:revision>32</cp:revision>
  <dcterms:modified xsi:type="dcterms:W3CDTF">2019-08-28T16:18:20Z</dcterms:modified>
</cp:coreProperties>
</file>